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43.xml"/>
  <Override ContentType="application/vnd.openxmlformats-officedocument.presentationml.slide+xml" PartName="/ppt/slides/slide18.xml"/>
  <Override ContentType="application/vnd.openxmlformats-officedocument.presentationml.slide+xml" PartName="/ppt/slides/slide78.xml"/>
  <Override ContentType="application/vnd.openxmlformats-officedocument.presentationml.slide+xml" PartName="/ppt/slides/slide60.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17.xml"/>
  <Override ContentType="application/vnd.openxmlformats-officedocument.presentationml.slide+xml" PartName="/ppt/slides/slide50.xml"/>
  <Override ContentType="application/vnd.openxmlformats-officedocument.presentationml.slide+xml" PartName="/ppt/slides/slide25.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8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53.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56.xml"/>
  <Override ContentType="application/vnd.openxmlformats-officedocument.presentationml.slide+xml" PartName="/ppt/slides/slide13.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46.xml"/>
  <Override ContentType="application/vnd.openxmlformats-officedocument.presentationml.slide+xml" PartName="/ppt/slides/slide38.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55.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57.xml"/>
  <Override ContentType="application/vnd.openxmlformats-officedocument.presentationml.slide+xml" PartName="/ppt/slides/slide27.xml"/>
  <Override ContentType="application/vnd.openxmlformats-officedocument.presentationml.slide+xml" PartName="/ppt/slides/slide44.xml"/>
  <Override ContentType="application/vnd.openxmlformats-officedocument.presentationml.slide+xml" PartName="/ppt/slides/slide2.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Lst>
  <p:sldSz cy="6858000" cx="9144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slide" Target="slides/slide79.xml"/><Relationship Id="rId83" Type="http://schemas.openxmlformats.org/officeDocument/2006/relationships/slide" Target="slides/slide78.xml"/><Relationship Id="rId42" Type="http://schemas.openxmlformats.org/officeDocument/2006/relationships/slide" Target="slides/slide37.xml"/><Relationship Id="rId86" Type="http://schemas.openxmlformats.org/officeDocument/2006/relationships/slide" Target="slides/slide81.xml"/><Relationship Id="rId41" Type="http://schemas.openxmlformats.org/officeDocument/2006/relationships/slide" Target="slides/slide36.xml"/><Relationship Id="rId85" Type="http://schemas.openxmlformats.org/officeDocument/2006/relationships/slide" Target="slides/slide80.xml"/><Relationship Id="rId44" Type="http://schemas.openxmlformats.org/officeDocument/2006/relationships/slide" Target="slides/slide39.xml"/><Relationship Id="rId88" Type="http://schemas.openxmlformats.org/officeDocument/2006/relationships/slide" Target="slides/slide83.xml"/><Relationship Id="rId43" Type="http://schemas.openxmlformats.org/officeDocument/2006/relationships/slide" Target="slides/slide38.xml"/><Relationship Id="rId87" Type="http://schemas.openxmlformats.org/officeDocument/2006/relationships/slide" Target="slides/slide82.xml"/><Relationship Id="rId46" Type="http://schemas.openxmlformats.org/officeDocument/2006/relationships/slide" Target="slides/slide41.xml"/><Relationship Id="rId45" Type="http://schemas.openxmlformats.org/officeDocument/2006/relationships/slide" Target="slides/slide40.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90" Type="http://schemas.openxmlformats.org/officeDocument/2006/relationships/slide" Target="slides/slide85.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104F7B-E774-4EAA-8234-4C8FDF116E4F}" type="datetimeFigureOut">
              <a:rPr lang="en-US" smtClean="0"/>
              <a:pPr/>
              <a:t>9/18/2022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5C8661-40B6-4F27-B61E-1F72A0D707E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5C8661-40B6-4F27-B61E-1F72A0D707E4}" type="slidenum">
              <a:rPr lang="en-US" smtClean="0"/>
              <a:pPr/>
              <a:t>73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5C8661-40B6-4F27-B61E-1F72A0D707E4}" type="slidenum">
              <a:rPr lang="en-US" smtClean="0"/>
              <a:pPr/>
              <a:t>79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4257" y="381001"/>
            <a:ext cx="7892143" cy="954107"/>
          </a:xfrm>
          <a:prstGeom prst="rect">
            <a:avLst/>
          </a:prstGeom>
          <a:noFill/>
        </p:spPr>
        <p:txBody>
          <a:bodyPr wrap="square" rtlCol="0">
            <a:spAutoFit/>
          </a:bodyPr>
          <a:lstStyle/>
          <a:p>
            <a:r>
              <a:rPr lang="en-US" sz="2800" dirty="0">
                <a:latin typeface="Book Antiqua" panose="02040602050305030304" pitchFamily="18" charset="0"/>
              </a:rPr>
              <a:t>RUNGTA COLLEGE OF DENTAL SCIENCES &amp; RESEARCH </a:t>
            </a:r>
          </a:p>
        </p:txBody>
      </p:sp>
      <p:sp>
        <p:nvSpPr>
          <p:cNvPr id="4" name="TextBox 3"/>
          <p:cNvSpPr txBox="1"/>
          <p:nvPr/>
        </p:nvSpPr>
        <p:spPr>
          <a:xfrm>
            <a:off x="108856" y="2467428"/>
            <a:ext cx="8882744" cy="954107"/>
          </a:xfrm>
          <a:prstGeom prst="rect">
            <a:avLst/>
          </a:prstGeom>
          <a:noFill/>
        </p:spPr>
        <p:txBody>
          <a:bodyPr wrap="square" rtlCol="0">
            <a:spAutoFit/>
          </a:bodyPr>
          <a:lstStyle/>
          <a:p>
            <a:r>
              <a:rPr lang="en-US" sz="2800" dirty="0" smtClean="0">
                <a:latin typeface="Book Antiqua" panose="02040602050305030304" pitchFamily="18" charset="0"/>
              </a:rPr>
              <a:t>                 </a:t>
            </a:r>
          </a:p>
          <a:p>
            <a:r>
              <a:rPr lang="en-US" sz="2800" dirty="0" smtClean="0">
                <a:latin typeface="Book Antiqua" panose="02040602050305030304" pitchFamily="18" charset="0"/>
              </a:rPr>
              <a:t> </a:t>
            </a:r>
            <a:r>
              <a:rPr lang="en-US" sz="2800" dirty="0" smtClean="0">
                <a:latin typeface="Book Antiqua" panose="02040602050305030304" pitchFamily="18" charset="0"/>
              </a:rPr>
              <a:t>                    </a:t>
            </a:r>
            <a:r>
              <a:rPr lang="en-US" sz="2800" dirty="0" smtClean="0">
                <a:latin typeface="Book Antiqua" panose="02040602050305030304" pitchFamily="18" charset="0"/>
              </a:rPr>
              <a:t>HAEMORRHAGE AND SHOCK  </a:t>
            </a:r>
            <a:endParaRPr lang="en-US" sz="2800" dirty="0">
              <a:latin typeface="Book Antiqua" panose="02040602050305030304" pitchFamily="18" charset="0"/>
            </a:endParaRPr>
          </a:p>
        </p:txBody>
      </p:sp>
      <p:sp>
        <p:nvSpPr>
          <p:cNvPr id="6" name="TextBox 5"/>
          <p:cNvSpPr txBox="1"/>
          <p:nvPr/>
        </p:nvSpPr>
        <p:spPr>
          <a:xfrm>
            <a:off x="152400" y="5715000"/>
            <a:ext cx="8545286" cy="523220"/>
          </a:xfrm>
          <a:prstGeom prst="rect">
            <a:avLst/>
          </a:prstGeom>
          <a:noFill/>
        </p:spPr>
        <p:txBody>
          <a:bodyPr wrap="square" rtlCol="0">
            <a:spAutoFit/>
          </a:bodyPr>
          <a:lstStyle/>
          <a:p>
            <a:pPr algn="ctr"/>
            <a:r>
              <a:rPr lang="en-US" sz="2800" dirty="0">
                <a:latin typeface="Book Antiqua" panose="02040602050305030304" pitchFamily="18" charset="0"/>
              </a:rPr>
              <a:t>DEPARTMENT </a:t>
            </a:r>
            <a:r>
              <a:rPr lang="en-US" sz="2800" dirty="0" smtClean="0">
                <a:latin typeface="Book Antiqua" panose="02040602050305030304" pitchFamily="18" charset="0"/>
              </a:rPr>
              <a:t>OF GENERAL MEDICINE  </a:t>
            </a:r>
            <a:endParaRPr lang="en-US" sz="2800" dirty="0">
              <a:latin typeface="Book Antiqua" panose="02040602050305030304" pitchFamily="18" charset="0"/>
            </a:endParaRPr>
          </a:p>
        </p:txBody>
      </p:sp>
      <p:pic>
        <p:nvPicPr>
          <p:cNvPr id="7" name="Picture 6"/>
          <p:cNvPicPr>
            <a:picLocks noChangeAspect="1"/>
          </p:cNvPicPr>
          <p:nvPr/>
        </p:nvPicPr>
        <p:blipFill rotWithShape="1">
          <a:blip r:embed="rId2">
            <a:extLst>
              <a:ext uri="{28A0092B-C50C-407E-A947-70E740481C1C}">
                <a14:useLocalDpi xmlns="" xmlns:a14="http://schemas.microsoft.com/office/drawing/2010/main" val="0"/>
              </a:ext>
            </a:extLst>
          </a:blip>
          <a:srcRect l="15781" r="15781"/>
          <a:stretch/>
        </p:blipFill>
        <p:spPr>
          <a:xfrm>
            <a:off x="0" y="0"/>
            <a:ext cx="1393371" cy="2114550"/>
          </a:xfrm>
          <a:prstGeom prst="rect">
            <a:avLst/>
          </a:prstGeom>
        </p:spPr>
      </p:pic>
      <p:sp>
        <p:nvSpPr>
          <p:cNvPr id="2" name="Slide Number Placeholder 1"/>
          <p:cNvSpPr>
            <a:spLocks noGrp="1"/>
          </p:cNvSpPr>
          <p:nvPr>
            <p:ph type="sldNum" sz="quarter" idx="12"/>
          </p:nvPr>
        </p:nvSpPr>
        <p:spPr/>
        <p:txBody>
          <a:bodyPr/>
          <a:lstStyle/>
          <a:p>
            <a:fld id="{72795863-2509-495E-A4D3-2D1EB08AA326}" type="slidenum">
              <a:rPr lang="en-US" smtClean="0"/>
              <a:pPr/>
              <a:t>1</a:t>
            </a:fld>
            <a:endParaRPr lang="en-US" dirty="0"/>
          </a:p>
        </p:txBody>
      </p:sp>
    </p:spTree>
    <p:extLst>
      <p:ext uri="{BB962C8B-B14F-4D97-AF65-F5344CB8AC3E}">
        <p14:creationId xmlns="" xmlns:p14="http://schemas.microsoft.com/office/powerpoint/2010/main" val="1307440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458200" cy="5943600"/>
          </a:xfrm>
        </p:spPr>
        <p:txBody>
          <a:bodyPr>
            <a:normAutofit fontScale="92500" lnSpcReduction="20000"/>
          </a:bodyPr>
          <a:lstStyle/>
          <a:p>
            <a:pPr marL="1539875" indent="-1539875" algn="just">
              <a:buNone/>
            </a:pPr>
            <a:r>
              <a:rPr lang="en-US" i="1" dirty="0" smtClean="0">
                <a:solidFill>
                  <a:srgbClr val="FF0000"/>
                </a:solidFill>
              </a:rPr>
              <a:t>Stage 2</a:t>
            </a:r>
            <a:r>
              <a:rPr lang="en-US" dirty="0" smtClean="0"/>
              <a:t>.-Blood loss is between 15 to 30% (800-1500ml of blood.)</a:t>
            </a:r>
          </a:p>
          <a:p>
            <a:pPr algn="just">
              <a:buNone/>
            </a:pPr>
            <a:r>
              <a:rPr lang="en-US" dirty="0" smtClean="0"/>
              <a:t>    Here beside </a:t>
            </a:r>
            <a:r>
              <a:rPr lang="en-US" dirty="0" err="1" smtClean="0"/>
              <a:t>veno</a:t>
            </a:r>
            <a:r>
              <a:rPr lang="en-US" dirty="0" smtClean="0"/>
              <a:t>-constriction, release of adrenaline and nor-adrenaline </a:t>
            </a:r>
            <a:r>
              <a:rPr lang="en-US" dirty="0" err="1" smtClean="0"/>
              <a:t>occures</a:t>
            </a:r>
            <a:r>
              <a:rPr lang="en-US" dirty="0" smtClean="0"/>
              <a:t> which causes powerful </a:t>
            </a:r>
            <a:r>
              <a:rPr lang="en-US" dirty="0" err="1" smtClean="0"/>
              <a:t>vaso</a:t>
            </a:r>
            <a:r>
              <a:rPr lang="en-US" dirty="0" smtClean="0"/>
              <a:t>-constriction of arteries and veins both. Also increased secretion of ADH causes retention of water and salt by the kidneys.</a:t>
            </a:r>
          </a:p>
          <a:p>
            <a:pPr algn="just">
              <a:buNone/>
            </a:pPr>
            <a:r>
              <a:rPr lang="en-US" b="1" dirty="0" smtClean="0">
                <a:solidFill>
                  <a:srgbClr val="C00000"/>
                </a:solidFill>
              </a:rPr>
              <a:t>    Clinically- </a:t>
            </a:r>
          </a:p>
          <a:p>
            <a:pPr marL="1944688" algn="just">
              <a:buFont typeface="Wingdings" pitchFamily="2" charset="2"/>
              <a:buChar char="v"/>
            </a:pPr>
            <a:r>
              <a:rPr lang="en-US" dirty="0" smtClean="0"/>
              <a:t>Heart rate-100-120/</a:t>
            </a:r>
            <a:r>
              <a:rPr lang="en-US" dirty="0" err="1" smtClean="0"/>
              <a:t>mt</a:t>
            </a:r>
            <a:endParaRPr lang="en-US" dirty="0" smtClean="0"/>
          </a:p>
          <a:p>
            <a:pPr marL="1944688" algn="just">
              <a:buFont typeface="Wingdings" pitchFamily="2" charset="2"/>
              <a:buChar char="v"/>
            </a:pPr>
            <a:r>
              <a:rPr lang="en-US" dirty="0" smtClean="0"/>
              <a:t>Diastolic pressure-raised</a:t>
            </a:r>
          </a:p>
          <a:p>
            <a:pPr marL="1944688" algn="just">
              <a:buFont typeface="Wingdings" pitchFamily="2" charset="2"/>
              <a:buChar char="v"/>
            </a:pPr>
            <a:r>
              <a:rPr lang="en-US" dirty="0" smtClean="0"/>
              <a:t>Urine output reduced</a:t>
            </a:r>
          </a:p>
          <a:p>
            <a:pPr marL="1944688" algn="just">
              <a:buFont typeface="Wingdings" pitchFamily="2" charset="2"/>
              <a:buChar char="v"/>
            </a:pPr>
            <a:r>
              <a:rPr lang="en-US" dirty="0" smtClean="0"/>
              <a:t>Limbs may look pale</a:t>
            </a:r>
          </a:p>
          <a:p>
            <a:pPr marL="1944688" algn="just">
              <a:buFont typeface="Wingdings" pitchFamily="2" charset="2"/>
              <a:buChar char="v"/>
            </a:pPr>
            <a:r>
              <a:rPr lang="en-US" dirty="0" smtClean="0"/>
              <a:t>Patient is confused and thirsty</a:t>
            </a:r>
          </a:p>
          <a:p>
            <a:pPr algn="just"/>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i="1" dirty="0" smtClean="0">
                <a:solidFill>
                  <a:srgbClr val="FF0000"/>
                </a:solidFill>
              </a:rPr>
              <a:t>Stage 3</a:t>
            </a:r>
            <a:endParaRPr lang="en-US" i="1" dirty="0">
              <a:solidFill>
                <a:srgbClr val="FF0000"/>
              </a:solidFill>
            </a:endParaRPr>
          </a:p>
        </p:txBody>
      </p:sp>
      <p:sp>
        <p:nvSpPr>
          <p:cNvPr id="3" name="Content Placeholder 2"/>
          <p:cNvSpPr>
            <a:spLocks noGrp="1"/>
          </p:cNvSpPr>
          <p:nvPr>
            <p:ph idx="1"/>
          </p:nvPr>
        </p:nvSpPr>
        <p:spPr/>
        <p:txBody>
          <a:bodyPr>
            <a:normAutofit/>
          </a:bodyPr>
          <a:lstStyle/>
          <a:p>
            <a:pPr marL="808038" indent="-457200" algn="just">
              <a:buFont typeface="Wingdings" pitchFamily="2" charset="2"/>
              <a:buChar char="Ø"/>
            </a:pPr>
            <a:r>
              <a:rPr lang="en-US" sz="2900" dirty="0" smtClean="0"/>
              <a:t>Blood loss is 1500-2000ml.(30-40%)</a:t>
            </a:r>
          </a:p>
          <a:p>
            <a:pPr marL="808038" indent="-457200" algn="just">
              <a:buFont typeface="Wingdings" pitchFamily="2" charset="2"/>
              <a:buChar char="Ø"/>
            </a:pPr>
            <a:r>
              <a:rPr lang="en-US" sz="2900" dirty="0" smtClean="0"/>
              <a:t>All the signs and symptoms of stage-2,get worst.</a:t>
            </a:r>
          </a:p>
          <a:p>
            <a:pPr marL="808038" indent="-457200" algn="just">
              <a:buFont typeface="Wingdings" pitchFamily="2" charset="2"/>
              <a:buChar char="Ø"/>
            </a:pPr>
            <a:r>
              <a:rPr lang="en-US" sz="2900" dirty="0" smtClean="0"/>
              <a:t>Blood pressure falls.</a:t>
            </a:r>
          </a:p>
          <a:p>
            <a:pPr marL="808038" indent="-457200" algn="just">
              <a:buFont typeface="Wingdings" pitchFamily="2" charset="2"/>
              <a:buChar char="Ø"/>
            </a:pPr>
            <a:r>
              <a:rPr lang="en-US" sz="2900" dirty="0" smtClean="0"/>
              <a:t>Heart rate-120+ and pulse is </a:t>
            </a:r>
            <a:r>
              <a:rPr lang="en-US" sz="2900" dirty="0" err="1" smtClean="0"/>
              <a:t>thready</a:t>
            </a:r>
            <a:r>
              <a:rPr lang="en-US" sz="2900" dirty="0" smtClean="0"/>
              <a:t>.</a:t>
            </a:r>
          </a:p>
          <a:p>
            <a:pPr marL="808038" indent="-457200" algn="just">
              <a:buFont typeface="Wingdings" pitchFamily="2" charset="2"/>
              <a:buChar char="Ø"/>
            </a:pPr>
            <a:r>
              <a:rPr lang="en-US" sz="2900" dirty="0" smtClean="0"/>
              <a:t> Respiration rate is 20+</a:t>
            </a:r>
          </a:p>
          <a:p>
            <a:pPr marL="808038" indent="-457200" algn="just">
              <a:buFont typeface="Wingdings" pitchFamily="2" charset="2"/>
              <a:buChar char="Ø"/>
            </a:pPr>
            <a:r>
              <a:rPr lang="en-US" sz="2900" dirty="0" smtClean="0"/>
              <a:t> Urine output further falls(10-20ml/hr)</a:t>
            </a:r>
          </a:p>
          <a:p>
            <a:pPr marL="808038" indent="-457200" algn="just">
              <a:buFont typeface="Wingdings" pitchFamily="2" charset="2"/>
              <a:buChar char="Ø"/>
            </a:pPr>
            <a:r>
              <a:rPr lang="en-US" sz="2900" dirty="0" smtClean="0"/>
              <a:t>Patient is drowsy or confused.</a:t>
            </a:r>
            <a:endParaRPr lang="en-US" sz="29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i="1" dirty="0" smtClean="0">
                <a:solidFill>
                  <a:srgbClr val="FF0000"/>
                </a:solidFill>
              </a:rPr>
              <a:t>Stage 4</a:t>
            </a:r>
            <a:endParaRPr lang="en-US" i="1" dirty="0">
              <a:solidFill>
                <a:srgbClr val="FF0000"/>
              </a:solidFill>
            </a:endParaRPr>
          </a:p>
        </p:txBody>
      </p:sp>
      <p:sp>
        <p:nvSpPr>
          <p:cNvPr id="3" name="Content Placeholder 2"/>
          <p:cNvSpPr>
            <a:spLocks noGrp="1"/>
          </p:cNvSpPr>
          <p:nvPr>
            <p:ph idx="1"/>
          </p:nvPr>
        </p:nvSpPr>
        <p:spPr>
          <a:xfrm>
            <a:off x="533400" y="990600"/>
            <a:ext cx="8229600" cy="4525963"/>
          </a:xfrm>
        </p:spPr>
        <p:txBody>
          <a:bodyPr/>
          <a:lstStyle/>
          <a:p>
            <a:pPr marL="357188" algn="just">
              <a:spcAft>
                <a:spcPts val="1200"/>
              </a:spcAft>
              <a:buFont typeface="Wingdings" pitchFamily="2" charset="2"/>
              <a:buChar char="§"/>
            </a:pPr>
            <a:r>
              <a:rPr lang="en-US" sz="2900" dirty="0" smtClean="0"/>
              <a:t>Blood loss of more than 2000ml(more than40%)</a:t>
            </a:r>
          </a:p>
          <a:p>
            <a:pPr marL="357188" algn="just">
              <a:spcAft>
                <a:spcPts val="1200"/>
              </a:spcAft>
              <a:buFont typeface="Wingdings" pitchFamily="2" charset="2"/>
              <a:buChar char="§"/>
            </a:pPr>
            <a:r>
              <a:rPr lang="en-US" sz="2900" dirty="0" smtClean="0"/>
              <a:t>Pulse is </a:t>
            </a:r>
            <a:r>
              <a:rPr lang="en-US" sz="2900" dirty="0" err="1" smtClean="0"/>
              <a:t>thready</a:t>
            </a:r>
            <a:r>
              <a:rPr lang="en-US" sz="2900" dirty="0" smtClean="0"/>
              <a:t> and 120+</a:t>
            </a:r>
          </a:p>
          <a:p>
            <a:pPr marL="357188" algn="just">
              <a:spcAft>
                <a:spcPts val="1200"/>
              </a:spcAft>
              <a:buFont typeface="Wingdings" pitchFamily="2" charset="2"/>
              <a:buChar char="§"/>
            </a:pPr>
            <a:r>
              <a:rPr lang="en-US" sz="2900" dirty="0" smtClean="0"/>
              <a:t>Limbs are cold and ashen.</a:t>
            </a:r>
          </a:p>
          <a:p>
            <a:pPr marL="357188" algn="just">
              <a:spcAft>
                <a:spcPts val="1200"/>
              </a:spcAft>
              <a:buFont typeface="Wingdings" pitchFamily="2" charset="2"/>
              <a:buChar char="§"/>
            </a:pPr>
            <a:r>
              <a:rPr lang="en-US" sz="2900" dirty="0" smtClean="0"/>
              <a:t>Blood pressure is very low or </a:t>
            </a:r>
            <a:r>
              <a:rPr lang="en-US" sz="2900" dirty="0" err="1" smtClean="0"/>
              <a:t>unrecordable</a:t>
            </a:r>
            <a:r>
              <a:rPr lang="en-US" sz="2900" dirty="0" smtClean="0"/>
              <a:t>.</a:t>
            </a:r>
          </a:p>
          <a:p>
            <a:pPr marL="357188" algn="just">
              <a:spcAft>
                <a:spcPts val="1200"/>
              </a:spcAft>
              <a:buFont typeface="Wingdings" pitchFamily="2" charset="2"/>
              <a:buChar char="§"/>
            </a:pPr>
            <a:r>
              <a:rPr lang="en-US" sz="2900" dirty="0" smtClean="0"/>
              <a:t>If still untreated may lead to renal </a:t>
            </a:r>
            <a:r>
              <a:rPr lang="en-US" sz="2900" dirty="0" err="1" smtClean="0"/>
              <a:t>failure,liver</a:t>
            </a:r>
            <a:r>
              <a:rPr lang="en-US" sz="2900" dirty="0" smtClean="0"/>
              <a:t> </a:t>
            </a:r>
            <a:r>
              <a:rPr lang="en-US" sz="2900" dirty="0" err="1" smtClean="0"/>
              <a:t>failure,GIT</a:t>
            </a:r>
            <a:r>
              <a:rPr lang="en-US" sz="2900" dirty="0" smtClean="0"/>
              <a:t>-mucosal ulceration and ultimately </a:t>
            </a:r>
            <a:r>
              <a:rPr lang="en-US" sz="2900" dirty="0" err="1" smtClean="0"/>
              <a:t>multiorgan</a:t>
            </a:r>
            <a:r>
              <a:rPr lang="en-US" sz="2900" dirty="0" smtClean="0"/>
              <a:t> failure leading to death.</a:t>
            </a:r>
            <a:r>
              <a:rPr lang="en-US" dirty="0" smtClean="0"/>
              <a:t>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b="1" i="1" u="sng" dirty="0" smtClean="0">
                <a:solidFill>
                  <a:schemeClr val="accent1"/>
                </a:solidFill>
              </a:rPr>
              <a:t>MEASUREMENT OF BLOOD LOSS</a:t>
            </a:r>
            <a:endParaRPr lang="en-US" b="1" i="1" u="sng" dirty="0">
              <a:solidFill>
                <a:schemeClr val="accent1"/>
              </a:solidFill>
            </a:endParaRPr>
          </a:p>
        </p:txBody>
      </p:sp>
      <p:sp>
        <p:nvSpPr>
          <p:cNvPr id="3" name="Content Placeholder 2"/>
          <p:cNvSpPr>
            <a:spLocks noGrp="1"/>
          </p:cNvSpPr>
          <p:nvPr>
            <p:ph idx="1"/>
          </p:nvPr>
        </p:nvSpPr>
        <p:spPr>
          <a:xfrm>
            <a:off x="228600" y="1112837"/>
            <a:ext cx="8839200" cy="4525963"/>
          </a:xfrm>
        </p:spPr>
        <p:txBody>
          <a:bodyPr>
            <a:noAutofit/>
          </a:bodyPr>
          <a:lstStyle/>
          <a:p>
            <a:pPr marL="514350" indent="-514350">
              <a:spcBef>
                <a:spcPts val="600"/>
              </a:spcBef>
              <a:spcAft>
                <a:spcPts val="600"/>
              </a:spcAft>
              <a:buAutoNum type="arabicPeriod"/>
            </a:pPr>
            <a:r>
              <a:rPr lang="en-US" sz="2900" dirty="0" smtClean="0"/>
              <a:t>Clot size of a clinched fist is 500ml.</a:t>
            </a:r>
          </a:p>
          <a:p>
            <a:pPr marL="514350" indent="-514350">
              <a:spcBef>
                <a:spcPts val="600"/>
              </a:spcBef>
              <a:spcAft>
                <a:spcPts val="600"/>
              </a:spcAft>
              <a:buAutoNum type="arabicPeriod"/>
            </a:pPr>
            <a:r>
              <a:rPr lang="en-US" sz="2900" dirty="0" smtClean="0"/>
              <a:t>Blood loss in a closed </a:t>
            </a:r>
            <a:r>
              <a:rPr lang="en-US" sz="2900" dirty="0" err="1" smtClean="0"/>
              <a:t>tibial</a:t>
            </a:r>
            <a:r>
              <a:rPr lang="en-US" sz="2900" dirty="0" smtClean="0"/>
              <a:t> fracture is 500-1500ml,in a fracture femur is 500-2000ml.</a:t>
            </a:r>
          </a:p>
          <a:p>
            <a:pPr marL="514350" indent="-514350">
              <a:spcBef>
                <a:spcPts val="600"/>
              </a:spcBef>
              <a:spcAft>
                <a:spcPts val="600"/>
              </a:spcAft>
              <a:buAutoNum type="arabicPeriod"/>
            </a:pPr>
            <a:r>
              <a:rPr lang="en-US" sz="2900" dirty="0" smtClean="0"/>
              <a:t>Weighing the swab before and after the surgery.</a:t>
            </a:r>
          </a:p>
          <a:p>
            <a:pPr marL="514350" indent="-514350">
              <a:spcBef>
                <a:spcPts val="600"/>
              </a:spcBef>
              <a:spcAft>
                <a:spcPts val="600"/>
              </a:spcAft>
              <a:buAutoNum type="arabicPeriod"/>
            </a:pPr>
            <a:r>
              <a:rPr lang="en-US" sz="2900" dirty="0" err="1" smtClean="0"/>
              <a:t>Hb</a:t>
            </a:r>
            <a:r>
              <a:rPr lang="en-US" sz="2900" dirty="0" smtClean="0"/>
              <a:t>% and PCV estimation.</a:t>
            </a:r>
          </a:p>
          <a:p>
            <a:pPr marL="514350" indent="-514350">
              <a:spcBef>
                <a:spcPts val="600"/>
              </a:spcBef>
              <a:spcAft>
                <a:spcPts val="600"/>
              </a:spcAft>
              <a:buAutoNum type="arabicPeriod"/>
            </a:pPr>
            <a:r>
              <a:rPr lang="en-US" sz="2900" dirty="0" smtClean="0"/>
              <a:t>Blood volume estimation.</a:t>
            </a:r>
          </a:p>
          <a:p>
            <a:pPr marL="514350" indent="-514350">
              <a:spcBef>
                <a:spcPts val="600"/>
              </a:spcBef>
              <a:spcAft>
                <a:spcPts val="600"/>
              </a:spcAft>
              <a:buAutoNum type="arabicPeriod"/>
            </a:pPr>
            <a:r>
              <a:rPr lang="en-US" sz="2900" dirty="0" smtClean="0"/>
              <a:t>Measurement of CVP and PCWP</a:t>
            </a:r>
          </a:p>
          <a:p>
            <a:pPr marL="514350" indent="-514350">
              <a:spcBef>
                <a:spcPts val="600"/>
              </a:spcBef>
              <a:spcAft>
                <a:spcPts val="600"/>
              </a:spcAft>
              <a:buAutoNum type="arabicPeriod"/>
            </a:pPr>
            <a:r>
              <a:rPr lang="en-US" sz="2900" dirty="0" smtClean="0"/>
              <a:t>By certain investigation (x-ray chest for </a:t>
            </a:r>
            <a:r>
              <a:rPr lang="en-US" sz="2900" dirty="0" err="1" smtClean="0"/>
              <a:t>haemothorax</a:t>
            </a:r>
            <a:r>
              <a:rPr lang="en-US" sz="2900" dirty="0" smtClean="0"/>
              <a:t>, CT in head injury etc.</a:t>
            </a:r>
            <a:endParaRPr lang="en-US" sz="29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u="sng" dirty="0" smtClean="0">
                <a:solidFill>
                  <a:schemeClr val="accent1"/>
                </a:solidFill>
              </a:rPr>
              <a:t>MANAGEMENT</a:t>
            </a:r>
            <a:endParaRPr lang="en-US" sz="6000" b="1" i="1" u="sng" dirty="0">
              <a:solidFill>
                <a:schemeClr val="accent1"/>
              </a:solidFill>
            </a:endParaRPr>
          </a:p>
        </p:txBody>
      </p:sp>
      <p:sp>
        <p:nvSpPr>
          <p:cNvPr id="3" name="Content Placeholder 2"/>
          <p:cNvSpPr>
            <a:spLocks noGrp="1"/>
          </p:cNvSpPr>
          <p:nvPr>
            <p:ph idx="1"/>
          </p:nvPr>
        </p:nvSpPr>
        <p:spPr>
          <a:xfrm>
            <a:off x="0" y="1600200"/>
            <a:ext cx="9144000" cy="5029200"/>
          </a:xfrm>
        </p:spPr>
        <p:txBody>
          <a:bodyPr>
            <a:normAutofit fontScale="77500" lnSpcReduction="20000"/>
          </a:bodyPr>
          <a:lstStyle/>
          <a:p>
            <a:pPr>
              <a:buNone/>
            </a:pPr>
            <a:r>
              <a:rPr lang="en-US" dirty="0" smtClean="0"/>
              <a:t> </a:t>
            </a:r>
            <a:r>
              <a:rPr lang="en-US" sz="3600" b="1" dirty="0" smtClean="0">
                <a:solidFill>
                  <a:srgbClr val="C00000"/>
                </a:solidFill>
              </a:rPr>
              <a:t>A—General management </a:t>
            </a:r>
            <a:r>
              <a:rPr lang="en-US" sz="3600" b="1" dirty="0" smtClean="0"/>
              <a:t>              </a:t>
            </a:r>
            <a:r>
              <a:rPr lang="en-US" sz="3600" b="1" dirty="0" smtClean="0">
                <a:solidFill>
                  <a:srgbClr val="00B050"/>
                </a:solidFill>
              </a:rPr>
              <a:t>B—Specific management</a:t>
            </a:r>
          </a:p>
          <a:p>
            <a:pPr>
              <a:buNone/>
            </a:pPr>
            <a:r>
              <a:rPr lang="en-US" dirty="0" smtClean="0"/>
              <a:t>                               </a:t>
            </a:r>
            <a:r>
              <a:rPr lang="en-US" sz="4100" i="1" dirty="0" smtClean="0"/>
              <a:t>GENERAL MANAGEMENT</a:t>
            </a:r>
          </a:p>
          <a:p>
            <a:pPr marL="920750">
              <a:buNone/>
            </a:pPr>
            <a:r>
              <a:rPr lang="en-US" dirty="0" smtClean="0"/>
              <a:t> 1.Ensure  AIRWAY.</a:t>
            </a:r>
          </a:p>
          <a:p>
            <a:pPr marL="920750">
              <a:buNone/>
            </a:pPr>
            <a:r>
              <a:rPr lang="en-US" dirty="0" smtClean="0"/>
              <a:t> 2.Ensure  BREATHING</a:t>
            </a:r>
          </a:p>
          <a:p>
            <a:pPr marL="920750">
              <a:buNone/>
            </a:pPr>
            <a:r>
              <a:rPr lang="en-US" dirty="0" smtClean="0"/>
              <a:t> 3.Ensure circulation</a:t>
            </a:r>
          </a:p>
          <a:p>
            <a:pPr marL="920750">
              <a:buNone/>
            </a:pPr>
            <a:r>
              <a:rPr lang="en-US" dirty="0" smtClean="0"/>
              <a:t> 4.Hospitalisation</a:t>
            </a:r>
          </a:p>
          <a:p>
            <a:pPr marL="920750">
              <a:buNone/>
            </a:pPr>
            <a:r>
              <a:rPr lang="en-US" dirty="0" smtClean="0"/>
              <a:t> 5.Assessment of injury and history.</a:t>
            </a:r>
          </a:p>
          <a:p>
            <a:pPr marL="920750">
              <a:buNone/>
            </a:pPr>
            <a:r>
              <a:rPr lang="en-US" dirty="0" smtClean="0"/>
              <a:t> 6.Oxygen by mask</a:t>
            </a:r>
          </a:p>
          <a:p>
            <a:pPr marL="920750">
              <a:buNone/>
            </a:pPr>
            <a:r>
              <a:rPr lang="en-US" dirty="0" smtClean="0"/>
              <a:t> 7.I.V.line and crystalloid </a:t>
            </a:r>
            <a:r>
              <a:rPr lang="en-US" dirty="0" err="1" smtClean="0"/>
              <a:t>solu</a:t>
            </a:r>
            <a:r>
              <a:rPr lang="en-US" dirty="0" smtClean="0"/>
              <a:t>. Infusion</a:t>
            </a:r>
          </a:p>
          <a:p>
            <a:pPr marL="920750">
              <a:buNone/>
            </a:pPr>
            <a:r>
              <a:rPr lang="en-US" dirty="0" smtClean="0"/>
              <a:t> 8.Blood grouping and cross matching.</a:t>
            </a:r>
          </a:p>
          <a:p>
            <a:pPr marL="920750">
              <a:buNone/>
            </a:pPr>
            <a:r>
              <a:rPr lang="en-US" dirty="0" smtClean="0"/>
              <a:t> 9.Antibiotic ,Tetanus </a:t>
            </a:r>
            <a:r>
              <a:rPr lang="en-US" dirty="0" err="1" smtClean="0"/>
              <a:t>toxoid</a:t>
            </a:r>
            <a:r>
              <a:rPr lang="en-US" dirty="0" smtClean="0"/>
              <a:t> ,AGGS </a:t>
            </a:r>
            <a:r>
              <a:rPr lang="en-US" dirty="0" err="1" smtClean="0"/>
              <a:t>etc.as</a:t>
            </a:r>
            <a:r>
              <a:rPr lang="en-US" dirty="0" smtClean="0"/>
              <a:t> per assessment.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763000" cy="6096000"/>
          </a:xfrm>
        </p:spPr>
        <p:txBody>
          <a:bodyPr>
            <a:normAutofit fontScale="47500" lnSpcReduction="20000"/>
          </a:bodyPr>
          <a:lstStyle/>
          <a:p>
            <a:pPr marL="514350" indent="-514350">
              <a:buAutoNum type="arabicPeriod"/>
            </a:pPr>
            <a:r>
              <a:rPr lang="en-US" sz="4500" dirty="0" smtClean="0"/>
              <a:t>Pressure and packing</a:t>
            </a:r>
          </a:p>
          <a:p>
            <a:pPr marL="514350" indent="-514350">
              <a:lnSpc>
                <a:spcPct val="120000"/>
              </a:lnSpc>
              <a:spcBef>
                <a:spcPts val="1200"/>
              </a:spcBef>
              <a:buAutoNum type="arabicPeriod"/>
            </a:pPr>
            <a:r>
              <a:rPr lang="en-US" sz="4500" dirty="0" smtClean="0"/>
              <a:t>Position and rest-Elevation of leg in varicose vein bleeding, Anti- </a:t>
            </a:r>
            <a:r>
              <a:rPr lang="en-US" sz="4500" dirty="0" err="1" smtClean="0"/>
              <a:t>trendelenberg</a:t>
            </a:r>
            <a:r>
              <a:rPr lang="en-US" sz="4500" dirty="0" smtClean="0"/>
              <a:t> position in bleeding after thyroid surgery.</a:t>
            </a:r>
          </a:p>
          <a:p>
            <a:pPr marL="514350" indent="-514350" algn="just">
              <a:lnSpc>
                <a:spcPct val="120000"/>
              </a:lnSpc>
              <a:spcBef>
                <a:spcPts val="1200"/>
              </a:spcBef>
              <a:buAutoNum type="arabicPeriod"/>
            </a:pPr>
            <a:r>
              <a:rPr lang="en-US" sz="4500" dirty="0" smtClean="0"/>
              <a:t>Tourniquets- 2 types</a:t>
            </a:r>
          </a:p>
          <a:p>
            <a:pPr marL="514350" indent="-514350">
              <a:buNone/>
            </a:pPr>
            <a:r>
              <a:rPr lang="en-US" sz="4500" dirty="0" smtClean="0"/>
              <a:t>            1.Pneumatic cuffs. 	2.Rubber bandage</a:t>
            </a:r>
          </a:p>
          <a:p>
            <a:pPr marL="514350" indent="-514350">
              <a:buNone/>
            </a:pPr>
            <a:r>
              <a:rPr lang="en-US" sz="4500" b="1" dirty="0" smtClean="0"/>
              <a:t>         Indications</a:t>
            </a:r>
            <a:r>
              <a:rPr lang="en-US" sz="4500" dirty="0" smtClean="0"/>
              <a:t>—When bloodless field is desired during surgery.(repair of  </a:t>
            </a:r>
            <a:r>
              <a:rPr lang="en-US" sz="4500" dirty="0" err="1" smtClean="0"/>
              <a:t>nerves,tendon,reduction</a:t>
            </a:r>
            <a:r>
              <a:rPr lang="en-US" sz="4500" dirty="0" smtClean="0"/>
              <a:t> of fractures etc.</a:t>
            </a:r>
          </a:p>
          <a:p>
            <a:pPr>
              <a:buNone/>
            </a:pPr>
            <a:r>
              <a:rPr lang="en-US" sz="4500" dirty="0" smtClean="0"/>
              <a:t>         </a:t>
            </a:r>
            <a:r>
              <a:rPr lang="en-US" sz="4500" b="1" dirty="0" smtClean="0"/>
              <a:t>Contraindication</a:t>
            </a:r>
            <a:r>
              <a:rPr lang="en-US" sz="4500" dirty="0" smtClean="0"/>
              <a:t>—Pt. with peripheral vascular diseases.</a:t>
            </a:r>
          </a:p>
          <a:p>
            <a:pPr>
              <a:buNone/>
            </a:pPr>
            <a:r>
              <a:rPr lang="en-US" sz="4500" dirty="0" smtClean="0"/>
              <a:t>         </a:t>
            </a:r>
            <a:r>
              <a:rPr lang="en-US" sz="4500" b="1" dirty="0" smtClean="0"/>
              <a:t>complication</a:t>
            </a:r>
            <a:r>
              <a:rPr lang="en-US" sz="4500" dirty="0" smtClean="0"/>
              <a:t>—</a:t>
            </a:r>
            <a:r>
              <a:rPr lang="en-US" sz="4500" dirty="0" err="1" smtClean="0"/>
              <a:t>Ischaemia</a:t>
            </a:r>
            <a:r>
              <a:rPr lang="en-US" sz="4500" dirty="0" smtClean="0"/>
              <a:t> and </a:t>
            </a:r>
            <a:r>
              <a:rPr lang="en-US" sz="4500" dirty="0" err="1" smtClean="0"/>
              <a:t>gangrene,tourniquet</a:t>
            </a:r>
            <a:r>
              <a:rPr lang="en-US" sz="4500" dirty="0" smtClean="0"/>
              <a:t> nerve palsy.</a:t>
            </a:r>
          </a:p>
          <a:p>
            <a:pPr marL="514350" indent="-514350">
              <a:lnSpc>
                <a:spcPct val="120000"/>
              </a:lnSpc>
              <a:spcBef>
                <a:spcPts val="1200"/>
              </a:spcBef>
              <a:buAutoNum type="arabicPeriod" startAt="4"/>
            </a:pPr>
            <a:r>
              <a:rPr lang="en-US" sz="4500" dirty="0" smtClean="0"/>
              <a:t>Surgical methods to control the bleeding-</a:t>
            </a:r>
          </a:p>
          <a:p>
            <a:pPr marL="514350" indent="-514350">
              <a:buNone/>
            </a:pPr>
            <a:r>
              <a:rPr lang="en-US" sz="4500" dirty="0" smtClean="0"/>
              <a:t>              1) Application of artery forceps.</a:t>
            </a:r>
          </a:p>
          <a:p>
            <a:pPr marL="514350" indent="-514350">
              <a:buNone/>
            </a:pPr>
            <a:r>
              <a:rPr lang="en-US" sz="4500" dirty="0" smtClean="0"/>
              <a:t>              2) Application of ligatures</a:t>
            </a:r>
          </a:p>
          <a:p>
            <a:pPr marL="514350" indent="-514350">
              <a:buNone/>
            </a:pPr>
            <a:r>
              <a:rPr lang="en-US" sz="4500" dirty="0" smtClean="0"/>
              <a:t>              3) Cauterization(diathermy)</a:t>
            </a:r>
          </a:p>
          <a:p>
            <a:pPr marL="514350" indent="-514350">
              <a:buNone/>
            </a:pPr>
            <a:r>
              <a:rPr lang="en-US" sz="4500" dirty="0" smtClean="0"/>
              <a:t>              4) Application of bone wax</a:t>
            </a:r>
          </a:p>
          <a:p>
            <a:pPr marL="514350" indent="-514350">
              <a:buNone/>
            </a:pPr>
            <a:r>
              <a:rPr lang="en-US" sz="4500" dirty="0" smtClean="0"/>
              <a:t>              5) Silver clips used in cerebral bleeding.</a:t>
            </a:r>
          </a:p>
          <a:p>
            <a:pPr marL="514350" indent="-514350">
              <a:buNone/>
            </a:pPr>
            <a:r>
              <a:rPr lang="en-US" sz="4500" dirty="0" smtClean="0"/>
              <a:t>              6) Complete resection (</a:t>
            </a:r>
            <a:r>
              <a:rPr lang="en-US" sz="4500" dirty="0" err="1" smtClean="0"/>
              <a:t>hysterectomy,spleenectomy</a:t>
            </a:r>
            <a:r>
              <a:rPr lang="en-US" sz="4500" dirty="0" smtClean="0"/>
              <a:t>) 0r repair of     </a:t>
            </a:r>
          </a:p>
          <a:p>
            <a:pPr marL="514350" indent="-514350">
              <a:buNone/>
            </a:pPr>
            <a:r>
              <a:rPr lang="en-US" sz="4500" dirty="0" smtClean="0"/>
              <a:t>                   damaged organ.</a:t>
            </a:r>
            <a:endParaRPr lang="en-US" sz="4500" dirty="0"/>
          </a:p>
        </p:txBody>
      </p:sp>
      <p:sp>
        <p:nvSpPr>
          <p:cNvPr id="4" name="Rectangle 3"/>
          <p:cNvSpPr/>
          <p:nvPr/>
        </p:nvSpPr>
        <p:spPr>
          <a:xfrm>
            <a:off x="1905000" y="0"/>
            <a:ext cx="4038600" cy="523220"/>
          </a:xfrm>
          <a:prstGeom prst="rect">
            <a:avLst/>
          </a:prstGeom>
        </p:spPr>
        <p:txBody>
          <a:bodyPr wrap="square">
            <a:spAutoFit/>
          </a:bodyPr>
          <a:lstStyle/>
          <a:p>
            <a:pPr algn="ctr">
              <a:buNone/>
            </a:pPr>
            <a:r>
              <a:rPr lang="en-US" sz="2800" b="1" dirty="0" smtClean="0"/>
              <a:t> </a:t>
            </a:r>
            <a:r>
              <a:rPr lang="en-US" sz="2800" b="1" i="1" u="sng" dirty="0" smtClean="0">
                <a:solidFill>
                  <a:srgbClr val="FF0000"/>
                </a:solidFill>
              </a:rPr>
              <a:t>SPECIFIC MEASURES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pplication of forceps for control of bleedin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Image result for application of ligature"/>
          <p:cNvPicPr>
            <a:picLocks noChangeAspect="1" noChangeArrowheads="1"/>
          </p:cNvPicPr>
          <p:nvPr/>
        </p:nvPicPr>
        <p:blipFill>
          <a:blip r:embed="rId2"/>
          <a:srcRect/>
          <a:stretch>
            <a:fillRect/>
          </a:stretch>
        </p:blipFill>
        <p:spPr bwMode="auto">
          <a:xfrm>
            <a:off x="-1169694" y="0"/>
            <a:ext cx="10313694" cy="710372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ilver clips in haemorrhage control"/>
          <p:cNvPicPr>
            <a:picLocks noChangeAspect="1" noChangeArrowheads="1"/>
          </p:cNvPicPr>
          <p:nvPr/>
        </p:nvPicPr>
        <p:blipFill>
          <a:blip r:embed="rId2"/>
          <a:srcRect/>
          <a:stretch>
            <a:fillRect/>
          </a:stretch>
        </p:blipFill>
        <p:spPr bwMode="auto">
          <a:xfrm>
            <a:off x="0" y="457201"/>
            <a:ext cx="9144000" cy="6116094"/>
          </a:xfrm>
          <a:prstGeom prst="rect">
            <a:avLst/>
          </a:prstGeom>
          <a:noFill/>
        </p:spPr>
      </p:pic>
      <p:sp>
        <p:nvSpPr>
          <p:cNvPr id="3" name="TextBox 2"/>
          <p:cNvSpPr txBox="1"/>
          <p:nvPr/>
        </p:nvSpPr>
        <p:spPr>
          <a:xfrm>
            <a:off x="2438400" y="1295400"/>
            <a:ext cx="4154984" cy="369332"/>
          </a:xfrm>
          <a:prstGeom prst="rect">
            <a:avLst/>
          </a:prstGeom>
          <a:noFill/>
        </p:spPr>
        <p:txBody>
          <a:bodyPr wrap="none" rtlCol="0">
            <a:spAutoFit/>
          </a:bodyPr>
          <a:lstStyle/>
          <a:p>
            <a:r>
              <a:rPr lang="en-US" dirty="0" smtClean="0"/>
              <a:t>Cerebral aneurysm-clipping using titanium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0"/>
            <a:ext cx="8229600" cy="2590800"/>
          </a:xfrm>
        </p:spPr>
        <p:txBody>
          <a:bodyPr>
            <a:noAutofit/>
          </a:bodyPr>
          <a:lstStyle/>
          <a:p>
            <a:r>
              <a:rPr lang="en-US" sz="9600" b="1" i="1" u="sng" dirty="0" smtClean="0">
                <a:solidFill>
                  <a:srgbClr val="FF0000"/>
                </a:solidFill>
              </a:rPr>
              <a:t>SHOCK</a:t>
            </a:r>
            <a:endParaRPr lang="en-US" sz="9600" b="1" i="1" u="sng" dirty="0">
              <a:solidFill>
                <a:srgbClr val="FF0000"/>
              </a:solidFill>
            </a:endParaRPr>
          </a:p>
        </p:txBody>
      </p:sp>
      <p:sp>
        <p:nvSpPr>
          <p:cNvPr id="3" name="Content Placeholder 2"/>
          <p:cNvSpPr>
            <a:spLocks noGrp="1"/>
          </p:cNvSpPr>
          <p:nvPr>
            <p:ph idx="1"/>
          </p:nvPr>
        </p:nvSpPr>
        <p:spPr>
          <a:xfrm>
            <a:off x="457200" y="381000"/>
            <a:ext cx="8229600" cy="5745163"/>
          </a:xfrm>
        </p:spPr>
        <p:txBody>
          <a:bodyPr/>
          <a:lstStyle/>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6800" y="228600"/>
            <a:ext cx="6945086" cy="1103091"/>
          </a:xfrm>
        </p:spPr>
        <p:txBody>
          <a:bodyPr>
            <a:normAutofit/>
          </a:bodyPr>
          <a:lstStyle/>
          <a:p>
            <a:r>
              <a:rPr lang="en-US" b="1" dirty="0">
                <a:solidFill>
                  <a:schemeClr val="tx1"/>
                </a:solidFill>
                <a:effectLst/>
                <a:latin typeface="Times New Roman" panose="02020603050405020304" pitchFamily="18" charset="0"/>
                <a:cs typeface="Times New Roman" panose="02020603050405020304" pitchFamily="18" charset="0"/>
              </a:rPr>
              <a:t>Specific learning Objectives </a:t>
            </a:r>
            <a:endParaRPr lang="en-US" sz="3100" b="1" dirty="0">
              <a:effectLst/>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 xmlns:p14="http://schemas.microsoft.com/office/powerpoint/2010/main" val="3972318145"/>
              </p:ext>
            </p:extLst>
          </p:nvPr>
        </p:nvGraphicFramePr>
        <p:xfrm>
          <a:off x="533401" y="2612570"/>
          <a:ext cx="7674428" cy="3654899"/>
        </p:xfrm>
        <a:graphic>
          <a:graphicData uri="http://schemas.openxmlformats.org/drawingml/2006/table">
            <a:tbl>
              <a:tblPr firstRow="1" bandRow="1">
                <a:tableStyleId>{5C22544A-7EE6-4342-B048-85BDC9FD1C3A}</a:tableStyleId>
              </a:tblPr>
              <a:tblGrid>
                <a:gridCol w="3276599">
                  <a:extLst>
                    <a:ext uri="{9D8B030D-6E8A-4147-A177-3AD203B41FA5}">
                      <a16:colId xmlns="" xmlns:a16="http://schemas.microsoft.com/office/drawing/2014/main" val="946123654"/>
                    </a:ext>
                  </a:extLst>
                </a:gridCol>
                <a:gridCol w="2093327">
                  <a:extLst>
                    <a:ext uri="{9D8B030D-6E8A-4147-A177-3AD203B41FA5}">
                      <a16:colId xmlns="" xmlns:a16="http://schemas.microsoft.com/office/drawing/2014/main" val="2411658997"/>
                    </a:ext>
                  </a:extLst>
                </a:gridCol>
                <a:gridCol w="2304502">
                  <a:extLst>
                    <a:ext uri="{9D8B030D-6E8A-4147-A177-3AD203B41FA5}">
                      <a16:colId xmlns="" xmlns:a16="http://schemas.microsoft.com/office/drawing/2014/main" val="3411213719"/>
                    </a:ext>
                  </a:extLst>
                </a:gridCol>
              </a:tblGrid>
              <a:tr h="454499">
                <a:tc>
                  <a:txBody>
                    <a:bodyPr/>
                    <a:lstStyle/>
                    <a:p>
                      <a:r>
                        <a:rPr lang="en-US" dirty="0"/>
                        <a:t>Core areas* </a:t>
                      </a:r>
                    </a:p>
                  </a:txBody>
                  <a:tcPr marL="68580" marR="68580"/>
                </a:tc>
                <a:tc>
                  <a:txBody>
                    <a:bodyPr/>
                    <a:lstStyle/>
                    <a:p>
                      <a:r>
                        <a:rPr lang="en-US" dirty="0"/>
                        <a:t>Domain</a:t>
                      </a:r>
                      <a:r>
                        <a:rPr lang="en-US" baseline="0" dirty="0"/>
                        <a:t> **</a:t>
                      </a:r>
                      <a:endParaRPr lang="en-US" dirty="0"/>
                    </a:p>
                  </a:txBody>
                  <a:tcPr marL="68580" marR="68580"/>
                </a:tc>
                <a:tc>
                  <a:txBody>
                    <a:bodyPr/>
                    <a:lstStyle/>
                    <a:p>
                      <a:r>
                        <a:rPr lang="en-US" dirty="0"/>
                        <a:t>Category #</a:t>
                      </a:r>
                    </a:p>
                  </a:txBody>
                  <a:tcPr marL="68580" marR="68580"/>
                </a:tc>
                <a:extLst>
                  <a:ext uri="{0D108BD9-81ED-4DB2-BD59-A6C34878D82A}">
                    <a16:rowId xmlns="" xmlns:a16="http://schemas.microsoft.com/office/drawing/2014/main" val="868424398"/>
                  </a:ext>
                </a:extLst>
              </a:tr>
              <a:tr h="454499">
                <a:tc>
                  <a:txBody>
                    <a:bodyPr/>
                    <a:lstStyle/>
                    <a:p>
                      <a:r>
                        <a:rPr lang="en-US" dirty="0" smtClean="0"/>
                        <a:t>HAEMORRHAGE AND</a:t>
                      </a:r>
                      <a:r>
                        <a:rPr lang="en-US" baseline="0" dirty="0" smtClean="0"/>
                        <a:t> ITS  TREATMENT</a:t>
                      </a:r>
                      <a:endParaRPr lang="en-US" dirty="0"/>
                    </a:p>
                  </a:txBody>
                  <a:tcPr marL="68580" marR="68580"/>
                </a:tc>
                <a:tc>
                  <a:txBody>
                    <a:bodyPr/>
                    <a:lstStyle/>
                    <a:p>
                      <a:r>
                        <a:rPr lang="en-US" dirty="0" smtClean="0"/>
                        <a:t>COGNITIVE</a:t>
                      </a:r>
                      <a:endParaRPr lang="en-US" dirty="0"/>
                    </a:p>
                  </a:txBody>
                  <a:tcPr marL="68580" marR="68580"/>
                </a:tc>
                <a:tc>
                  <a:txBody>
                    <a:bodyPr/>
                    <a:lstStyle/>
                    <a:p>
                      <a:r>
                        <a:rPr lang="en-US" dirty="0" smtClean="0"/>
                        <a:t>DESIRED</a:t>
                      </a:r>
                      <a:r>
                        <a:rPr lang="en-US" baseline="0" dirty="0" smtClean="0"/>
                        <a:t> TO KNOW</a:t>
                      </a:r>
                      <a:endParaRPr lang="en-US" dirty="0"/>
                    </a:p>
                  </a:txBody>
                  <a:tcPr marL="68580" marR="68580"/>
                </a:tc>
                <a:extLst>
                  <a:ext uri="{0D108BD9-81ED-4DB2-BD59-A6C34878D82A}">
                    <a16:rowId xmlns="" xmlns:a16="http://schemas.microsoft.com/office/drawing/2014/main" val="3586572506"/>
                  </a:ext>
                </a:extLst>
              </a:tr>
              <a:tr h="454499">
                <a:tc>
                  <a:txBody>
                    <a:bodyPr/>
                    <a:lstStyle/>
                    <a:p>
                      <a:r>
                        <a:rPr lang="en-US" dirty="0" smtClean="0"/>
                        <a:t>SYNCOPE</a:t>
                      </a:r>
                      <a:endParaRPr lang="en-US" dirty="0"/>
                    </a:p>
                  </a:txBody>
                  <a:tcPr marL="68580" marR="68580"/>
                </a:tc>
                <a:tc>
                  <a:txBody>
                    <a:bodyPr/>
                    <a:lstStyle/>
                    <a:p>
                      <a:r>
                        <a:rPr lang="en-US" dirty="0" smtClean="0"/>
                        <a:t>COGNITIVE</a:t>
                      </a:r>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DESIRED</a:t>
                      </a:r>
                      <a:r>
                        <a:rPr lang="en-US" baseline="0" dirty="0" smtClean="0"/>
                        <a:t> TO KNOW</a:t>
                      </a:r>
                      <a:endParaRPr lang="en-US" dirty="0" smtClean="0"/>
                    </a:p>
                    <a:p>
                      <a:endParaRPr lang="en-US" dirty="0"/>
                    </a:p>
                  </a:txBody>
                  <a:tcPr marL="68580" marR="68580"/>
                </a:tc>
                <a:extLst>
                  <a:ext uri="{0D108BD9-81ED-4DB2-BD59-A6C34878D82A}">
                    <a16:rowId xmlns="" xmlns:a16="http://schemas.microsoft.com/office/drawing/2014/main" val="2359924706"/>
                  </a:ext>
                </a:extLst>
              </a:tr>
              <a:tr h="454499">
                <a:tc>
                  <a:txBody>
                    <a:bodyPr/>
                    <a:lstStyle/>
                    <a:p>
                      <a:r>
                        <a:rPr lang="en-US" dirty="0" smtClean="0"/>
                        <a:t>SHOCK</a:t>
                      </a:r>
                      <a:endParaRPr lang="en-US" dirty="0"/>
                    </a:p>
                  </a:txBody>
                  <a:tcPr marL="68580" marR="68580"/>
                </a:tc>
                <a:tc>
                  <a:txBody>
                    <a:bodyPr/>
                    <a:lstStyle/>
                    <a:p>
                      <a:r>
                        <a:rPr lang="en-US" dirty="0" smtClean="0"/>
                        <a:t>COGNITIVE</a:t>
                      </a:r>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DESIRED</a:t>
                      </a:r>
                      <a:r>
                        <a:rPr lang="en-US" baseline="0" dirty="0" smtClean="0"/>
                        <a:t> TO KNOW</a:t>
                      </a:r>
                      <a:endParaRPr lang="en-US" dirty="0" smtClean="0"/>
                    </a:p>
                    <a:p>
                      <a:endParaRPr lang="en-US" dirty="0"/>
                    </a:p>
                  </a:txBody>
                  <a:tcPr marL="68580" marR="68580"/>
                </a:tc>
                <a:extLst>
                  <a:ext uri="{0D108BD9-81ED-4DB2-BD59-A6C34878D82A}">
                    <a16:rowId xmlns="" xmlns:a16="http://schemas.microsoft.com/office/drawing/2014/main" val="2577297493"/>
                  </a:ext>
                </a:extLst>
              </a:tr>
              <a:tr h="454499">
                <a:tc>
                  <a:txBody>
                    <a:bodyPr/>
                    <a:lstStyle/>
                    <a:p>
                      <a:r>
                        <a:rPr lang="en-US" dirty="0" smtClean="0"/>
                        <a:t>COLLAPSE</a:t>
                      </a:r>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COGNITIVE</a:t>
                      </a:r>
                    </a:p>
                    <a:p>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DESIRED</a:t>
                      </a:r>
                      <a:r>
                        <a:rPr lang="en-US" baseline="0" dirty="0" smtClean="0"/>
                        <a:t> TO KNOW</a:t>
                      </a:r>
                      <a:endParaRPr lang="en-US" dirty="0" smtClean="0"/>
                    </a:p>
                    <a:p>
                      <a:endParaRPr lang="en-US" dirty="0"/>
                    </a:p>
                  </a:txBody>
                  <a:tcPr marL="68580" marR="68580"/>
                </a:tc>
              </a:tr>
              <a:tr h="454499">
                <a:tc>
                  <a:txBody>
                    <a:bodyPr/>
                    <a:lstStyle/>
                    <a:p>
                      <a:r>
                        <a:rPr lang="en-US" dirty="0" smtClean="0"/>
                        <a:t>HEAD INJURY</a:t>
                      </a:r>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COGNITIVE</a:t>
                      </a:r>
                    </a:p>
                    <a:p>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DESIRED</a:t>
                      </a:r>
                      <a:r>
                        <a:rPr lang="en-US" baseline="0" dirty="0" smtClean="0"/>
                        <a:t> TO KNOW</a:t>
                      </a:r>
                      <a:endParaRPr lang="en-US" dirty="0" smtClean="0"/>
                    </a:p>
                    <a:p>
                      <a:endParaRPr lang="en-US" dirty="0"/>
                    </a:p>
                  </a:txBody>
                  <a:tcPr marL="68580" marR="68580"/>
                </a:tc>
              </a:tr>
            </a:tbl>
          </a:graphicData>
        </a:graphic>
      </p:graphicFrame>
      <p:sp>
        <p:nvSpPr>
          <p:cNvPr id="3" name="TextBox 2"/>
          <p:cNvSpPr txBox="1"/>
          <p:nvPr/>
        </p:nvSpPr>
        <p:spPr>
          <a:xfrm>
            <a:off x="642257" y="4743275"/>
            <a:ext cx="6215742" cy="523220"/>
          </a:xfrm>
          <a:prstGeom prst="rect">
            <a:avLst/>
          </a:prstGeom>
          <a:noFill/>
        </p:spPr>
        <p:txBody>
          <a:bodyPr wrap="square" rtlCol="0">
            <a:spAutoFit/>
          </a:bodyPr>
          <a:lstStyle/>
          <a:p>
            <a:pPr marL="285750" indent="-285750"/>
            <a:endParaRPr lang="en-US" sz="2800" dirty="0"/>
          </a:p>
        </p:txBody>
      </p:sp>
      <p:sp>
        <p:nvSpPr>
          <p:cNvPr id="4" name="Rectangle 3"/>
          <p:cNvSpPr/>
          <p:nvPr/>
        </p:nvSpPr>
        <p:spPr>
          <a:xfrm>
            <a:off x="762000" y="1219200"/>
            <a:ext cx="7347857" cy="954107"/>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At the end of this presentation the learner is expected to know ;</a:t>
            </a:r>
            <a:endParaRPr lang="en-US" sz="2800" dirty="0"/>
          </a:p>
        </p:txBody>
      </p:sp>
      <p:sp>
        <p:nvSpPr>
          <p:cNvPr id="5" name="Slide Number Placeholder 4"/>
          <p:cNvSpPr>
            <a:spLocks noGrp="1"/>
          </p:cNvSpPr>
          <p:nvPr>
            <p:ph type="sldNum" sz="quarter" idx="12"/>
          </p:nvPr>
        </p:nvSpPr>
        <p:spPr/>
        <p:txBody>
          <a:bodyPr/>
          <a:lstStyle/>
          <a:p>
            <a:fld id="{72795863-2509-495E-A4D3-2D1EB08AA326}" type="slidenum">
              <a:rPr lang="en-US" smtClean="0"/>
              <a:pPr/>
              <a:t>2</a:t>
            </a:fld>
            <a:endParaRPr lang="en-US"/>
          </a:p>
        </p:txBody>
      </p:sp>
    </p:spTree>
    <p:extLst>
      <p:ext uri="{BB962C8B-B14F-4D97-AF65-F5344CB8AC3E}">
        <p14:creationId xmlns="" xmlns:p14="http://schemas.microsoft.com/office/powerpoint/2010/main" val="3994717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Autofit/>
          </a:bodyPr>
          <a:lstStyle/>
          <a:p>
            <a:r>
              <a:rPr lang="en-US" sz="6000" b="1" i="1" u="sng" dirty="0" smtClean="0">
                <a:solidFill>
                  <a:srgbClr val="FF0000"/>
                </a:solidFill>
              </a:rPr>
              <a:t>SHOCK</a:t>
            </a:r>
            <a:endParaRPr lang="en-US" sz="6000" b="1" i="1" u="sng" dirty="0">
              <a:solidFill>
                <a:srgbClr val="FF0000"/>
              </a:solidFill>
            </a:endParaRPr>
          </a:p>
        </p:txBody>
      </p:sp>
      <p:sp>
        <p:nvSpPr>
          <p:cNvPr id="3" name="Content Placeholder 2"/>
          <p:cNvSpPr>
            <a:spLocks noGrp="1"/>
          </p:cNvSpPr>
          <p:nvPr>
            <p:ph idx="1"/>
          </p:nvPr>
        </p:nvSpPr>
        <p:spPr/>
        <p:txBody>
          <a:bodyPr>
            <a:normAutofit fontScale="92500"/>
          </a:bodyPr>
          <a:lstStyle/>
          <a:p>
            <a:pPr algn="just">
              <a:buNone/>
            </a:pPr>
            <a:r>
              <a:rPr lang="en-US" sz="4000" b="1" i="1" dirty="0" smtClean="0">
                <a:solidFill>
                  <a:schemeClr val="tx2"/>
                </a:solidFill>
              </a:rPr>
              <a:t>Definition</a:t>
            </a:r>
            <a:r>
              <a:rPr lang="en-US" dirty="0" smtClean="0"/>
              <a:t>—Shock is an state of medical emergency which is </a:t>
            </a:r>
            <a:r>
              <a:rPr lang="en-US" dirty="0" err="1" smtClean="0"/>
              <a:t>characterised</a:t>
            </a:r>
            <a:r>
              <a:rPr lang="en-US" dirty="0" smtClean="0"/>
              <a:t> by HYPOPERFUSION </a:t>
            </a:r>
            <a:r>
              <a:rPr lang="en-US" smtClean="0"/>
              <a:t>and severe DYSFUNCTION </a:t>
            </a:r>
            <a:r>
              <a:rPr lang="en-US" dirty="0" smtClean="0"/>
              <a:t>of vital </a:t>
            </a:r>
            <a:r>
              <a:rPr lang="en-US" dirty="0" err="1" smtClean="0"/>
              <a:t>organs.It</a:t>
            </a:r>
            <a:r>
              <a:rPr lang="en-US" dirty="0" smtClean="0"/>
              <a:t> is due to the circulatory failure which result in insufficient supply of oxygen and nutrients to cells as well as insufficient removal of </a:t>
            </a:r>
            <a:r>
              <a:rPr lang="en-US" dirty="0" err="1" smtClean="0"/>
              <a:t>metobolic</a:t>
            </a:r>
            <a:r>
              <a:rPr lang="en-US" dirty="0" smtClean="0"/>
              <a:t> by-product from the cells. All these result in error in cell metabolism and the organ does not function properly.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sz="5400" b="1" i="1" u="sng" dirty="0" smtClean="0">
                <a:solidFill>
                  <a:srgbClr val="FF0000"/>
                </a:solidFill>
              </a:rPr>
              <a:t>CLASSIFICATION OF SHOCK</a:t>
            </a:r>
            <a:endParaRPr lang="en-US" sz="5400" b="1" i="1" u="sng" dirty="0">
              <a:solidFill>
                <a:srgbClr val="FF0000"/>
              </a:solidFill>
            </a:endParaRPr>
          </a:p>
        </p:txBody>
      </p:sp>
      <p:sp>
        <p:nvSpPr>
          <p:cNvPr id="3" name="Content Placeholder 2"/>
          <p:cNvSpPr>
            <a:spLocks noGrp="1"/>
          </p:cNvSpPr>
          <p:nvPr>
            <p:ph idx="1"/>
          </p:nvPr>
        </p:nvSpPr>
        <p:spPr>
          <a:xfrm>
            <a:off x="152400" y="2286000"/>
            <a:ext cx="8991600" cy="3505200"/>
          </a:xfrm>
        </p:spPr>
        <p:txBody>
          <a:bodyPr>
            <a:normAutofit/>
          </a:bodyPr>
          <a:lstStyle/>
          <a:p>
            <a:pPr marL="2063750">
              <a:buNone/>
            </a:pPr>
            <a:r>
              <a:rPr lang="en-US" sz="4800" dirty="0" smtClean="0"/>
              <a:t>1.HYPO-VOLUMIC  SHOCK</a:t>
            </a:r>
          </a:p>
          <a:p>
            <a:pPr marL="2063750">
              <a:buNone/>
            </a:pPr>
            <a:r>
              <a:rPr lang="en-US" sz="4800" dirty="0" smtClean="0"/>
              <a:t>2.CARDIOGENIC SHOCK</a:t>
            </a:r>
          </a:p>
          <a:p>
            <a:pPr marL="2063750">
              <a:buNone/>
            </a:pPr>
            <a:r>
              <a:rPr lang="en-US" sz="4800" dirty="0" smtClean="0"/>
              <a:t>3.Distributive shock</a:t>
            </a:r>
          </a:p>
          <a:p>
            <a:pPr marL="2063750">
              <a:buNone/>
            </a:pPr>
            <a:r>
              <a:rPr lang="en-US" sz="4800" dirty="0" smtClean="0"/>
              <a:t>4.Obstructive shock</a:t>
            </a:r>
            <a:endParaRPr lang="en-US" sz="4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hock hypovolemic cardiogenic distributive obstructive"/>
          <p:cNvPicPr>
            <a:picLocks noChangeAspect="1" noChangeArrowheads="1"/>
          </p:cNvPicPr>
          <p:nvPr/>
        </p:nvPicPr>
        <p:blipFill>
          <a:blip r:embed="rId2"/>
          <a:srcRect/>
          <a:stretch>
            <a:fillRect/>
          </a:stretch>
        </p:blipFill>
        <p:spPr bwMode="auto">
          <a:xfrm>
            <a:off x="-85725" y="0"/>
            <a:ext cx="9229725" cy="66294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buNone/>
            </a:pPr>
            <a:endParaRPr lang="en-US" dirty="0" smtClean="0"/>
          </a:p>
          <a:p>
            <a:pPr>
              <a:buNone/>
            </a:pPr>
            <a:endParaRPr lang="en-US" dirty="0" smtClean="0"/>
          </a:p>
          <a:p>
            <a:pPr>
              <a:buNone/>
            </a:pPr>
            <a:r>
              <a:rPr lang="en-US" dirty="0" smtClean="0"/>
              <a:t>The dense networks of </a:t>
            </a:r>
            <a:r>
              <a:rPr lang="en-US" b="1" dirty="0" smtClean="0"/>
              <a:t>capillaries</a:t>
            </a:r>
            <a:r>
              <a:rPr lang="en-US" dirty="0" smtClean="0"/>
              <a:t> present a large surface area, which </a:t>
            </a:r>
            <a:r>
              <a:rPr lang="en-US" dirty="0" err="1" smtClean="0"/>
              <a:t>allows</a:t>
            </a:r>
            <a:r>
              <a:rPr lang="en-US" b="1" dirty="0" err="1" smtClean="0"/>
              <a:t>materials</a:t>
            </a:r>
            <a:r>
              <a:rPr lang="en-US" dirty="0" smtClean="0"/>
              <a:t> to be </a:t>
            </a:r>
            <a:r>
              <a:rPr lang="en-US" b="1" dirty="0" smtClean="0"/>
              <a:t>exchanged between body cells</a:t>
            </a:r>
            <a:r>
              <a:rPr lang="en-US" dirty="0" smtClean="0"/>
              <a:t> and the blood rapidly. Oxygen and dissolved foods diffuse into </a:t>
            </a:r>
            <a:r>
              <a:rPr lang="en-US" b="1" dirty="0" smtClean="0"/>
              <a:t>body cells from</a:t>
            </a:r>
            <a:r>
              <a:rPr lang="en-US" dirty="0" smtClean="0"/>
              <a:t> the blood, and carbon dioxide and other waste products diffuse out of </a:t>
            </a:r>
            <a:r>
              <a:rPr lang="en-US" b="1" dirty="0" smtClean="0"/>
              <a:t>body cells</a:t>
            </a:r>
            <a:r>
              <a:rPr lang="en-US" dirty="0" smtClean="0"/>
              <a:t> into the blood.</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4200" y="533400"/>
            <a:ext cx="2438400" cy="369332"/>
          </a:xfrm>
          <a:prstGeom prst="rect">
            <a:avLst/>
          </a:prstGeom>
        </p:spPr>
        <p:txBody>
          <a:bodyPr wrap="square">
            <a:spAutoFit/>
          </a:bodyPr>
          <a:lstStyle/>
          <a:p>
            <a:r>
              <a:rPr lang="en-US" dirty="0" smtClean="0"/>
              <a:t> </a:t>
            </a:r>
            <a:endParaRPr lang="en-US" dirty="0"/>
          </a:p>
        </p:txBody>
      </p:sp>
      <p:sp>
        <p:nvSpPr>
          <p:cNvPr id="5" name="TextBox 4"/>
          <p:cNvSpPr txBox="1"/>
          <p:nvPr/>
        </p:nvSpPr>
        <p:spPr>
          <a:xfrm>
            <a:off x="0" y="0"/>
            <a:ext cx="3515321" cy="461665"/>
          </a:xfrm>
          <a:prstGeom prst="rect">
            <a:avLst/>
          </a:prstGeom>
          <a:noFill/>
        </p:spPr>
        <p:txBody>
          <a:bodyPr wrap="none" rtlCol="0">
            <a:spAutoFit/>
          </a:bodyPr>
          <a:lstStyle/>
          <a:p>
            <a:r>
              <a:rPr lang="en-US" sz="2400" b="1" dirty="0" err="1" smtClean="0"/>
              <a:t>Pathophysiology</a:t>
            </a:r>
            <a:r>
              <a:rPr lang="en-US" sz="2400" b="1" dirty="0" smtClean="0"/>
              <a:t> of Shock </a:t>
            </a:r>
            <a:endParaRPr lang="en-US" sz="2400" b="1" dirty="0"/>
          </a:p>
        </p:txBody>
      </p:sp>
      <p:sp>
        <p:nvSpPr>
          <p:cNvPr id="6" name="TextBox 5"/>
          <p:cNvSpPr txBox="1"/>
          <p:nvPr/>
        </p:nvSpPr>
        <p:spPr>
          <a:xfrm>
            <a:off x="3505200" y="304800"/>
            <a:ext cx="1185324" cy="461665"/>
          </a:xfrm>
          <a:prstGeom prst="rect">
            <a:avLst/>
          </a:prstGeom>
          <a:noFill/>
        </p:spPr>
        <p:txBody>
          <a:bodyPr wrap="none" rtlCol="0">
            <a:spAutoFit/>
          </a:bodyPr>
          <a:lstStyle/>
          <a:p>
            <a:r>
              <a:rPr lang="en-US" sz="2400" dirty="0" smtClean="0"/>
              <a:t>Hypoxia</a:t>
            </a:r>
            <a:endParaRPr lang="en-US" sz="2400" dirty="0"/>
          </a:p>
        </p:txBody>
      </p:sp>
      <p:sp>
        <p:nvSpPr>
          <p:cNvPr id="7" name="TextBox 6"/>
          <p:cNvSpPr txBox="1"/>
          <p:nvPr/>
        </p:nvSpPr>
        <p:spPr>
          <a:xfrm>
            <a:off x="2712720" y="914400"/>
            <a:ext cx="2848087" cy="461665"/>
          </a:xfrm>
          <a:prstGeom prst="rect">
            <a:avLst/>
          </a:prstGeom>
          <a:noFill/>
        </p:spPr>
        <p:txBody>
          <a:bodyPr wrap="none" rtlCol="0">
            <a:spAutoFit/>
          </a:bodyPr>
          <a:lstStyle/>
          <a:p>
            <a:r>
              <a:rPr lang="en-US" sz="2400" dirty="0" err="1" smtClean="0"/>
              <a:t>Anerobic</a:t>
            </a:r>
            <a:r>
              <a:rPr lang="en-US" sz="2400" dirty="0" smtClean="0"/>
              <a:t> metabolism</a:t>
            </a:r>
            <a:endParaRPr lang="en-US" sz="2400" dirty="0"/>
          </a:p>
        </p:txBody>
      </p:sp>
      <p:sp>
        <p:nvSpPr>
          <p:cNvPr id="8" name="TextBox 7"/>
          <p:cNvSpPr txBox="1"/>
          <p:nvPr/>
        </p:nvSpPr>
        <p:spPr>
          <a:xfrm>
            <a:off x="3124200" y="1535668"/>
            <a:ext cx="2015295" cy="461665"/>
          </a:xfrm>
          <a:prstGeom prst="rect">
            <a:avLst/>
          </a:prstGeom>
          <a:noFill/>
        </p:spPr>
        <p:txBody>
          <a:bodyPr wrap="none" rtlCol="0">
            <a:spAutoFit/>
          </a:bodyPr>
          <a:lstStyle/>
          <a:p>
            <a:r>
              <a:rPr lang="en-US" sz="2400" dirty="0" smtClean="0"/>
              <a:t>Lactic acidosis </a:t>
            </a:r>
            <a:endParaRPr lang="en-US" sz="2400" dirty="0"/>
          </a:p>
        </p:txBody>
      </p:sp>
      <p:sp>
        <p:nvSpPr>
          <p:cNvPr id="9" name="TextBox 8"/>
          <p:cNvSpPr txBox="1"/>
          <p:nvPr/>
        </p:nvSpPr>
        <p:spPr>
          <a:xfrm>
            <a:off x="3002280" y="2069068"/>
            <a:ext cx="2283382" cy="461665"/>
          </a:xfrm>
          <a:prstGeom prst="rect">
            <a:avLst/>
          </a:prstGeom>
          <a:noFill/>
        </p:spPr>
        <p:txBody>
          <a:bodyPr wrap="none" rtlCol="0">
            <a:spAutoFit/>
          </a:bodyPr>
          <a:lstStyle/>
          <a:p>
            <a:r>
              <a:rPr lang="en-US" sz="2400" dirty="0" smtClean="0"/>
              <a:t>Cell wall damage</a:t>
            </a:r>
            <a:endParaRPr lang="en-US" sz="2400" dirty="0"/>
          </a:p>
        </p:txBody>
      </p:sp>
      <p:sp>
        <p:nvSpPr>
          <p:cNvPr id="10" name="TextBox 9"/>
          <p:cNvSpPr txBox="1"/>
          <p:nvPr/>
        </p:nvSpPr>
        <p:spPr>
          <a:xfrm>
            <a:off x="-12180" y="2590800"/>
            <a:ext cx="8914556" cy="461665"/>
          </a:xfrm>
          <a:prstGeom prst="rect">
            <a:avLst/>
          </a:prstGeom>
          <a:noFill/>
        </p:spPr>
        <p:txBody>
          <a:bodyPr wrap="none" rtlCol="0">
            <a:spAutoFit/>
          </a:bodyPr>
          <a:lstStyle/>
          <a:p>
            <a:r>
              <a:rPr lang="en-US" sz="2400" dirty="0" smtClean="0"/>
              <a:t>Sodium and Calcium enter the cell and potassium leaks out of the cell </a:t>
            </a:r>
            <a:endParaRPr lang="en-US" sz="2400" dirty="0"/>
          </a:p>
        </p:txBody>
      </p:sp>
      <p:sp>
        <p:nvSpPr>
          <p:cNvPr id="11" name="TextBox 10"/>
          <p:cNvSpPr txBox="1"/>
          <p:nvPr/>
        </p:nvSpPr>
        <p:spPr>
          <a:xfrm>
            <a:off x="304800" y="3200400"/>
            <a:ext cx="8305800" cy="838200"/>
          </a:xfrm>
          <a:prstGeom prst="rect">
            <a:avLst/>
          </a:prstGeom>
          <a:noFill/>
        </p:spPr>
        <p:txBody>
          <a:bodyPr wrap="square" rtlCol="0">
            <a:spAutoFit/>
          </a:bodyPr>
          <a:lstStyle/>
          <a:p>
            <a:pPr algn="ctr"/>
            <a:r>
              <a:rPr lang="en-US" sz="2400" dirty="0" err="1" smtClean="0"/>
              <a:t>Intraculler</a:t>
            </a:r>
            <a:r>
              <a:rPr lang="en-US" sz="2400" dirty="0" smtClean="0"/>
              <a:t> </a:t>
            </a:r>
            <a:r>
              <a:rPr lang="en-US" sz="2400" dirty="0" err="1" smtClean="0"/>
              <a:t>lysosomes</a:t>
            </a:r>
            <a:r>
              <a:rPr lang="en-US" sz="2400" dirty="0" smtClean="0"/>
              <a:t> break down releasing powerful enzymes, which destruct own cell</a:t>
            </a:r>
            <a:endParaRPr lang="en-US" sz="2400" dirty="0"/>
          </a:p>
        </p:txBody>
      </p:sp>
      <p:sp>
        <p:nvSpPr>
          <p:cNvPr id="12" name="TextBox 11"/>
          <p:cNvSpPr txBox="1"/>
          <p:nvPr/>
        </p:nvSpPr>
        <p:spPr>
          <a:xfrm>
            <a:off x="2895600" y="4114800"/>
            <a:ext cx="2538580" cy="461665"/>
          </a:xfrm>
          <a:prstGeom prst="rect">
            <a:avLst/>
          </a:prstGeom>
          <a:noFill/>
        </p:spPr>
        <p:txBody>
          <a:bodyPr wrap="square" rtlCol="0">
            <a:spAutoFit/>
          </a:bodyPr>
          <a:lstStyle/>
          <a:p>
            <a:r>
              <a:rPr lang="en-US" sz="2400" dirty="0" smtClean="0"/>
              <a:t>Sick cell syndrome </a:t>
            </a:r>
            <a:endParaRPr lang="en-US" sz="2400" dirty="0"/>
          </a:p>
        </p:txBody>
      </p:sp>
      <p:sp>
        <p:nvSpPr>
          <p:cNvPr id="13" name="TextBox 12"/>
          <p:cNvSpPr txBox="1"/>
          <p:nvPr/>
        </p:nvSpPr>
        <p:spPr>
          <a:xfrm>
            <a:off x="3657600" y="4724399"/>
            <a:ext cx="706412" cy="461665"/>
          </a:xfrm>
          <a:prstGeom prst="rect">
            <a:avLst/>
          </a:prstGeom>
          <a:noFill/>
        </p:spPr>
        <p:txBody>
          <a:bodyPr wrap="none" rtlCol="0">
            <a:spAutoFit/>
          </a:bodyPr>
          <a:lstStyle/>
          <a:p>
            <a:r>
              <a:rPr lang="en-US" sz="2400" dirty="0" smtClean="0"/>
              <a:t>SIRS</a:t>
            </a:r>
            <a:endParaRPr lang="en-US" sz="2400" dirty="0"/>
          </a:p>
        </p:txBody>
      </p:sp>
      <p:sp>
        <p:nvSpPr>
          <p:cNvPr id="15" name="TextBox 14"/>
          <p:cNvSpPr txBox="1"/>
          <p:nvPr/>
        </p:nvSpPr>
        <p:spPr>
          <a:xfrm>
            <a:off x="3805329" y="5268575"/>
            <a:ext cx="614271" cy="461665"/>
          </a:xfrm>
          <a:prstGeom prst="rect">
            <a:avLst/>
          </a:prstGeom>
          <a:noFill/>
        </p:spPr>
        <p:txBody>
          <a:bodyPr wrap="none" rtlCol="0">
            <a:spAutoFit/>
          </a:bodyPr>
          <a:lstStyle/>
          <a:p>
            <a:r>
              <a:rPr lang="en-US" sz="2400" dirty="0" smtClean="0"/>
              <a:t>DIC</a:t>
            </a:r>
            <a:endParaRPr lang="en-US" sz="2400" dirty="0"/>
          </a:p>
        </p:txBody>
      </p:sp>
      <p:sp>
        <p:nvSpPr>
          <p:cNvPr id="16" name="TextBox 15"/>
          <p:cNvSpPr txBox="1"/>
          <p:nvPr/>
        </p:nvSpPr>
        <p:spPr>
          <a:xfrm>
            <a:off x="3581400" y="5791200"/>
            <a:ext cx="981359" cy="461665"/>
          </a:xfrm>
          <a:prstGeom prst="rect">
            <a:avLst/>
          </a:prstGeom>
          <a:noFill/>
        </p:spPr>
        <p:txBody>
          <a:bodyPr wrap="none" rtlCol="0">
            <a:spAutoFit/>
          </a:bodyPr>
          <a:lstStyle/>
          <a:p>
            <a:r>
              <a:rPr lang="en-US" sz="2400" dirty="0" smtClean="0"/>
              <a:t>MODS</a:t>
            </a:r>
            <a:endParaRPr lang="en-US" sz="2400" dirty="0"/>
          </a:p>
        </p:txBody>
      </p:sp>
      <p:sp>
        <p:nvSpPr>
          <p:cNvPr id="17" name="TextBox 16"/>
          <p:cNvSpPr txBox="1"/>
          <p:nvPr/>
        </p:nvSpPr>
        <p:spPr>
          <a:xfrm>
            <a:off x="3581400" y="6400800"/>
            <a:ext cx="956031" cy="461665"/>
          </a:xfrm>
          <a:prstGeom prst="rect">
            <a:avLst/>
          </a:prstGeom>
          <a:noFill/>
        </p:spPr>
        <p:txBody>
          <a:bodyPr wrap="none" rtlCol="0">
            <a:spAutoFit/>
          </a:bodyPr>
          <a:lstStyle/>
          <a:p>
            <a:r>
              <a:rPr lang="en-US" sz="2400" b="1" dirty="0" smtClean="0">
                <a:solidFill>
                  <a:srgbClr val="FF0000"/>
                </a:solidFill>
              </a:rPr>
              <a:t>Death</a:t>
            </a:r>
            <a:endParaRPr lang="en-US" sz="2400" b="1" dirty="0">
              <a:solidFill>
                <a:srgbClr val="FF0000"/>
              </a:solidFill>
            </a:endParaRPr>
          </a:p>
        </p:txBody>
      </p:sp>
      <p:sp>
        <p:nvSpPr>
          <p:cNvPr id="18" name="Down Arrow 17"/>
          <p:cNvSpPr/>
          <p:nvPr/>
        </p:nvSpPr>
        <p:spPr>
          <a:xfrm>
            <a:off x="4038600" y="76200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4038600" y="137160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4038600" y="1981200"/>
            <a:ext cx="152400" cy="1828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4038600" y="2438400"/>
            <a:ext cx="152400" cy="274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4038600" y="3048000"/>
            <a:ext cx="152400" cy="274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4038600" y="3962400"/>
            <a:ext cx="152400" cy="274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4038600" y="4495800"/>
            <a:ext cx="152400" cy="274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4038600" y="5105400"/>
            <a:ext cx="152400" cy="274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4038600" y="5669280"/>
            <a:ext cx="152400" cy="1828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a:off x="4038600" y="6217920"/>
            <a:ext cx="152400" cy="1828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r>
              <a:rPr lang="en-US" b="1" i="1" u="sng" dirty="0" smtClean="0">
                <a:solidFill>
                  <a:srgbClr val="FF0000"/>
                </a:solidFill>
              </a:rPr>
              <a:t>HYPO-VOLUMIC SHOCK</a:t>
            </a:r>
            <a:endParaRPr lang="en-US" b="1" i="1" u="sng" dirty="0">
              <a:solidFill>
                <a:srgbClr val="FF0000"/>
              </a:solidFill>
            </a:endParaRPr>
          </a:p>
        </p:txBody>
      </p:sp>
      <p:sp>
        <p:nvSpPr>
          <p:cNvPr id="3" name="Content Placeholder 2"/>
          <p:cNvSpPr>
            <a:spLocks noGrp="1"/>
          </p:cNvSpPr>
          <p:nvPr>
            <p:ph idx="1"/>
          </p:nvPr>
        </p:nvSpPr>
        <p:spPr>
          <a:xfrm>
            <a:off x="304800" y="990600"/>
            <a:ext cx="8610600" cy="5867400"/>
          </a:xfrm>
        </p:spPr>
        <p:txBody>
          <a:bodyPr>
            <a:normAutofit fontScale="85000" lnSpcReduction="20000"/>
          </a:bodyPr>
          <a:lstStyle/>
          <a:p>
            <a:pPr algn="just">
              <a:lnSpc>
                <a:spcPct val="120000"/>
              </a:lnSpc>
              <a:buNone/>
            </a:pPr>
            <a:r>
              <a:rPr lang="en-US" dirty="0" smtClean="0"/>
              <a:t>                   </a:t>
            </a:r>
          </a:p>
          <a:p>
            <a:pPr algn="just">
              <a:lnSpc>
                <a:spcPct val="120000"/>
              </a:lnSpc>
              <a:buNone/>
            </a:pPr>
            <a:r>
              <a:rPr lang="en-US" dirty="0" smtClean="0"/>
              <a:t>When there is reduction in blood volume circulating in the body, this result in hypovolumic shock.</a:t>
            </a:r>
          </a:p>
          <a:p>
            <a:pPr algn="just">
              <a:lnSpc>
                <a:spcPct val="120000"/>
              </a:lnSpc>
              <a:buNone/>
            </a:pPr>
            <a:r>
              <a:rPr lang="en-US" dirty="0" smtClean="0"/>
              <a:t>The circulating blood volume may get reduced in following ways-</a:t>
            </a:r>
          </a:p>
          <a:p>
            <a:pPr marL="974725" indent="-974725" algn="just">
              <a:lnSpc>
                <a:spcPct val="120000"/>
              </a:lnSpc>
              <a:buNone/>
            </a:pPr>
            <a:r>
              <a:rPr lang="en-US" dirty="0" smtClean="0"/>
              <a:t>         1.loss of whole blood as in </a:t>
            </a:r>
            <a:r>
              <a:rPr lang="en-US" dirty="0" err="1" smtClean="0"/>
              <a:t>haemorrhage</a:t>
            </a:r>
            <a:r>
              <a:rPr lang="en-US" dirty="0" smtClean="0"/>
              <a:t> due to trauma.</a:t>
            </a:r>
          </a:p>
          <a:p>
            <a:pPr algn="just">
              <a:lnSpc>
                <a:spcPct val="120000"/>
              </a:lnSpc>
              <a:buNone/>
            </a:pPr>
            <a:r>
              <a:rPr lang="en-US" dirty="0" smtClean="0"/>
              <a:t>          2.Loss of plasma as seen in burn cases.</a:t>
            </a:r>
          </a:p>
          <a:p>
            <a:pPr algn="just">
              <a:lnSpc>
                <a:spcPct val="120000"/>
              </a:lnSpc>
              <a:buNone/>
            </a:pPr>
            <a:r>
              <a:rPr lang="en-US" dirty="0" smtClean="0"/>
              <a:t>          3.Loss of fluid </a:t>
            </a:r>
            <a:r>
              <a:rPr lang="en-US" dirty="0" err="1" smtClean="0"/>
              <a:t>ie</a:t>
            </a:r>
            <a:r>
              <a:rPr lang="en-US" dirty="0" smtClean="0"/>
              <a:t>. dehydration in gastro-enteritis etc.</a:t>
            </a:r>
          </a:p>
          <a:p>
            <a:pPr algn="just">
              <a:lnSpc>
                <a:spcPct val="120000"/>
              </a:lnSpc>
              <a:buNone/>
            </a:pPr>
            <a:r>
              <a:rPr lang="en-US" dirty="0" err="1" smtClean="0"/>
              <a:t>Pathophysiology</a:t>
            </a:r>
            <a:r>
              <a:rPr lang="en-US" dirty="0" smtClean="0"/>
              <a:t>-Low </a:t>
            </a:r>
            <a:r>
              <a:rPr lang="en-US" dirty="0" err="1" smtClean="0"/>
              <a:t>bl.volume</a:t>
            </a:r>
            <a:r>
              <a:rPr lang="en-US" dirty="0" smtClean="0"/>
              <a:t> result in insufficient filling of heart chambers that is, decrease in preload that causes reduced cardiac output and hence the shock develops.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Image result for hypovolemic shock"/>
          <p:cNvPicPr>
            <a:picLocks noChangeAspect="1" noChangeArrowheads="1"/>
          </p:cNvPicPr>
          <p:nvPr/>
        </p:nvPicPr>
        <p:blipFill>
          <a:blip r:embed="rId2"/>
          <a:srcRect/>
          <a:stretch>
            <a:fillRect/>
          </a:stretch>
        </p:blipFill>
        <p:spPr bwMode="auto">
          <a:xfrm>
            <a:off x="1" y="0"/>
            <a:ext cx="8945664" cy="694486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915400" cy="6400800"/>
          </a:xfrm>
        </p:spPr>
        <p:txBody>
          <a:bodyPr>
            <a:normAutofit/>
          </a:bodyPr>
          <a:lstStyle/>
          <a:p>
            <a:pPr>
              <a:buNone/>
            </a:pPr>
            <a:r>
              <a:rPr lang="en-US" i="1" dirty="0" smtClean="0">
                <a:solidFill>
                  <a:schemeClr val="accent1"/>
                </a:solidFill>
              </a:rPr>
              <a:t>CLINICAL FEATURES- </a:t>
            </a:r>
          </a:p>
          <a:p>
            <a:pPr>
              <a:buNone/>
            </a:pPr>
            <a:r>
              <a:rPr lang="en-US" sz="3000" dirty="0" smtClean="0"/>
              <a:t>          This depends on the degree of </a:t>
            </a:r>
            <a:r>
              <a:rPr lang="en-US" sz="3000" dirty="0" err="1" smtClean="0"/>
              <a:t>hypovolumia</a:t>
            </a:r>
            <a:r>
              <a:rPr lang="en-US" sz="3000" dirty="0" smtClean="0"/>
              <a:t>. The </a:t>
            </a:r>
            <a:r>
              <a:rPr lang="en-US" sz="3000" dirty="0" err="1" smtClean="0"/>
              <a:t>usuals</a:t>
            </a:r>
            <a:r>
              <a:rPr lang="en-US" sz="3000" dirty="0" smtClean="0"/>
              <a:t> signs are</a:t>
            </a:r>
          </a:p>
          <a:p>
            <a:pPr marL="1196975">
              <a:buNone/>
            </a:pPr>
            <a:r>
              <a:rPr lang="en-US" dirty="0" smtClean="0"/>
              <a:t>          </a:t>
            </a:r>
            <a:r>
              <a:rPr lang="en-US" sz="3000" dirty="0" smtClean="0"/>
              <a:t>1.  Tachycardia</a:t>
            </a:r>
          </a:p>
          <a:p>
            <a:pPr marL="1196975">
              <a:buNone/>
            </a:pPr>
            <a:r>
              <a:rPr lang="en-US" sz="3000" dirty="0" smtClean="0"/>
              <a:t>           2.  Feeble pulse</a:t>
            </a:r>
          </a:p>
          <a:p>
            <a:pPr marL="1196975">
              <a:buNone/>
            </a:pPr>
            <a:r>
              <a:rPr lang="en-US" sz="3000" dirty="0" smtClean="0"/>
              <a:t>           3.  Low blood pressure</a:t>
            </a:r>
          </a:p>
          <a:p>
            <a:pPr marL="1196975">
              <a:buNone/>
            </a:pPr>
            <a:r>
              <a:rPr lang="en-US" sz="3000" dirty="0" smtClean="0"/>
              <a:t>           4   </a:t>
            </a:r>
            <a:r>
              <a:rPr lang="en-US" sz="3000" dirty="0" err="1" smtClean="0"/>
              <a:t>Tachypnoea</a:t>
            </a:r>
            <a:endParaRPr lang="en-US" sz="3000" dirty="0" smtClean="0"/>
          </a:p>
          <a:p>
            <a:pPr marL="2179638" indent="-1325563">
              <a:buNone/>
            </a:pPr>
            <a:r>
              <a:rPr lang="en-US" sz="3000" dirty="0" smtClean="0"/>
              <a:t>           5. Peripheries are cold and patient may be in       confused state.</a:t>
            </a:r>
            <a:endParaRPr lang="en-US" sz="3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62000"/>
          </a:xfrm>
        </p:spPr>
        <p:txBody>
          <a:bodyPr>
            <a:normAutofit/>
          </a:bodyPr>
          <a:lstStyle/>
          <a:p>
            <a:r>
              <a:rPr lang="en-US" sz="4000" b="1" i="1" u="sng" dirty="0" smtClean="0">
                <a:solidFill>
                  <a:schemeClr val="accent1"/>
                </a:solidFill>
              </a:rPr>
              <a:t>MANAGEMENT</a:t>
            </a:r>
            <a:endParaRPr lang="en-US" sz="4000" b="1" i="1" u="sng" dirty="0">
              <a:solidFill>
                <a:schemeClr val="accent1"/>
              </a:solidFill>
            </a:endParaRPr>
          </a:p>
        </p:txBody>
      </p:sp>
      <p:sp>
        <p:nvSpPr>
          <p:cNvPr id="3" name="Content Placeholder 2"/>
          <p:cNvSpPr>
            <a:spLocks noGrp="1"/>
          </p:cNvSpPr>
          <p:nvPr>
            <p:ph idx="1"/>
          </p:nvPr>
        </p:nvSpPr>
        <p:spPr>
          <a:xfrm>
            <a:off x="228600" y="762000"/>
            <a:ext cx="8610600" cy="5791200"/>
          </a:xfrm>
        </p:spPr>
        <p:txBody>
          <a:bodyPr>
            <a:noAutofit/>
          </a:bodyPr>
          <a:lstStyle/>
          <a:p>
            <a:pPr algn="just">
              <a:buNone/>
            </a:pPr>
            <a:endParaRPr lang="en-US" sz="2500" dirty="0" smtClean="0"/>
          </a:p>
          <a:p>
            <a:pPr algn="just">
              <a:buNone/>
            </a:pPr>
            <a:r>
              <a:rPr lang="en-US" sz="2500" b="1" dirty="0" smtClean="0"/>
              <a:t>    </a:t>
            </a:r>
            <a:r>
              <a:rPr lang="en-US" sz="2500" b="1" dirty="0" smtClean="0">
                <a:solidFill>
                  <a:srgbClr val="FF0000"/>
                </a:solidFill>
              </a:rPr>
              <a:t>1.INVESTIGATION-</a:t>
            </a:r>
          </a:p>
          <a:p>
            <a:pPr marL="1317625" algn="just">
              <a:buNone/>
            </a:pPr>
            <a:r>
              <a:rPr lang="en-US" sz="2500" dirty="0" smtClean="0"/>
              <a:t>a)  Routine blood &amp; urine exam</a:t>
            </a:r>
          </a:p>
          <a:p>
            <a:pPr marL="1317625" algn="just">
              <a:buNone/>
            </a:pPr>
            <a:r>
              <a:rPr lang="en-US" sz="2500" dirty="0" smtClean="0"/>
              <a:t>b)  Blood sugar exam.</a:t>
            </a:r>
          </a:p>
          <a:p>
            <a:pPr marL="1317625" algn="just">
              <a:buNone/>
            </a:pPr>
            <a:r>
              <a:rPr lang="en-US" sz="2500" dirty="0" smtClean="0"/>
              <a:t>c)  Blood grouping &amp; cross-matching</a:t>
            </a:r>
          </a:p>
          <a:p>
            <a:pPr marL="1317625" algn="just">
              <a:buNone/>
            </a:pPr>
            <a:r>
              <a:rPr lang="en-US" sz="2500" dirty="0" smtClean="0"/>
              <a:t>d)  Organ specific –LFT,RFT,SGOT,SGPT etc.</a:t>
            </a:r>
          </a:p>
          <a:p>
            <a:pPr algn="just">
              <a:buNone/>
            </a:pPr>
            <a:r>
              <a:rPr lang="en-US" sz="2500" b="1" dirty="0" smtClean="0">
                <a:solidFill>
                  <a:srgbClr val="FF0000"/>
                </a:solidFill>
              </a:rPr>
              <a:t>     2.TREATMENT-</a:t>
            </a:r>
          </a:p>
          <a:p>
            <a:pPr algn="just">
              <a:buNone/>
            </a:pPr>
            <a:r>
              <a:rPr lang="en-US" sz="2500" dirty="0" smtClean="0"/>
              <a:t>                  The primary goal is to maintain and bring back the normal blood volume. So, either by infusion of whole blood, or by crystalloid solution/colloidal solution blood volume is restored.(guide lines-crystalloid 2-3 times the blood lost, colloids 1-1.5 times of bl. loss and blood transfusion must if </a:t>
            </a:r>
            <a:r>
              <a:rPr lang="en-US" sz="2500" dirty="0" err="1" smtClean="0"/>
              <a:t>Hb</a:t>
            </a:r>
            <a:r>
              <a:rPr lang="en-US" sz="2500" dirty="0" smtClean="0"/>
              <a:t>% is below 8-10gm%)</a:t>
            </a:r>
            <a:endParaRPr lang="en-US" sz="25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85000" lnSpcReduction="20000"/>
          </a:bodyPr>
          <a:lstStyle/>
          <a:p>
            <a:pPr>
              <a:buNone/>
            </a:pPr>
            <a:r>
              <a:rPr lang="en-US" dirty="0" smtClean="0"/>
              <a:t>TREATMENT-</a:t>
            </a:r>
          </a:p>
          <a:p>
            <a:pPr>
              <a:buNone/>
            </a:pPr>
            <a:r>
              <a:rPr lang="en-US" dirty="0" err="1" smtClean="0"/>
              <a:t>A.General</a:t>
            </a:r>
            <a:r>
              <a:rPr lang="en-US" dirty="0" smtClean="0"/>
              <a:t> treatment-</a:t>
            </a:r>
          </a:p>
          <a:p>
            <a:pPr>
              <a:buNone/>
            </a:pPr>
            <a:r>
              <a:rPr lang="en-US" dirty="0" smtClean="0"/>
              <a:t>    *</a:t>
            </a:r>
            <a:r>
              <a:rPr lang="en-US" dirty="0" err="1" smtClean="0"/>
              <a:t>Hospitalisation</a:t>
            </a:r>
            <a:endParaRPr lang="en-US" dirty="0" smtClean="0"/>
          </a:p>
          <a:p>
            <a:pPr>
              <a:buNone/>
            </a:pPr>
            <a:r>
              <a:rPr lang="en-US" dirty="0" smtClean="0"/>
              <a:t>    *Oxygen inhalation</a:t>
            </a:r>
          </a:p>
          <a:p>
            <a:pPr>
              <a:buNone/>
            </a:pPr>
            <a:r>
              <a:rPr lang="en-US" dirty="0" smtClean="0"/>
              <a:t>    *I.V. line to maintain for infusion.</a:t>
            </a:r>
          </a:p>
          <a:p>
            <a:pPr>
              <a:buNone/>
            </a:pPr>
            <a:r>
              <a:rPr lang="en-US" dirty="0" smtClean="0"/>
              <a:t>             Infusion of blood ,colloidal or crystalloid </a:t>
            </a:r>
            <a:r>
              <a:rPr lang="en-US" dirty="0" err="1" smtClean="0"/>
              <a:t>solu</a:t>
            </a:r>
            <a:r>
              <a:rPr lang="en-US" dirty="0" smtClean="0"/>
              <a:t>.</a:t>
            </a:r>
          </a:p>
          <a:p>
            <a:pPr>
              <a:buNone/>
            </a:pPr>
            <a:r>
              <a:rPr lang="en-US" dirty="0" smtClean="0"/>
              <a:t>    *Blood grouping &amp;cross matching </a:t>
            </a:r>
          </a:p>
          <a:p>
            <a:pPr>
              <a:buNone/>
            </a:pPr>
            <a:r>
              <a:rPr lang="en-US" dirty="0" smtClean="0"/>
              <a:t>    *</a:t>
            </a:r>
            <a:r>
              <a:rPr lang="en-US" dirty="0" err="1" smtClean="0"/>
              <a:t>Antibiotics,analgesics,sedatives</a:t>
            </a:r>
            <a:r>
              <a:rPr lang="en-US" dirty="0" smtClean="0"/>
              <a:t>.</a:t>
            </a:r>
          </a:p>
          <a:p>
            <a:pPr>
              <a:buNone/>
            </a:pPr>
            <a:r>
              <a:rPr lang="en-US" dirty="0" smtClean="0"/>
              <a:t>    * </a:t>
            </a:r>
            <a:r>
              <a:rPr lang="en-US" dirty="0" err="1" smtClean="0"/>
              <a:t>Antitetanus</a:t>
            </a:r>
            <a:r>
              <a:rPr lang="en-US" dirty="0" smtClean="0"/>
              <a:t> and AGGS if assessed.</a:t>
            </a:r>
          </a:p>
          <a:p>
            <a:pPr>
              <a:buNone/>
            </a:pPr>
            <a:r>
              <a:rPr lang="en-US" dirty="0" err="1" smtClean="0"/>
              <a:t>B.Treatment</a:t>
            </a:r>
            <a:r>
              <a:rPr lang="en-US" dirty="0" smtClean="0"/>
              <a:t> of the cause-</a:t>
            </a:r>
          </a:p>
          <a:p>
            <a:pPr>
              <a:buNone/>
            </a:pPr>
            <a:r>
              <a:rPr lang="en-US" dirty="0" smtClean="0"/>
              <a:t>     *Care of injury.</a:t>
            </a:r>
          </a:p>
          <a:p>
            <a:pPr>
              <a:buNone/>
            </a:pPr>
            <a:r>
              <a:rPr lang="en-US" dirty="0" smtClean="0"/>
              <a:t>     *Care of burn parts</a:t>
            </a:r>
          </a:p>
          <a:p>
            <a:pPr>
              <a:buNone/>
            </a:pPr>
            <a:r>
              <a:rPr lang="en-US" dirty="0" smtClean="0"/>
              <a:t>     *</a:t>
            </a:r>
            <a:r>
              <a:rPr lang="en-US" dirty="0" err="1" smtClean="0"/>
              <a:t>Diarrhoea</a:t>
            </a:r>
            <a:r>
              <a:rPr lang="en-US" dirty="0" smtClean="0"/>
              <a:t> and </a:t>
            </a:r>
            <a:r>
              <a:rPr lang="en-US" dirty="0" err="1" smtClean="0"/>
              <a:t>vomittings</a:t>
            </a:r>
            <a:r>
              <a:rPr lang="en-US" dirty="0" smtClean="0"/>
              <a:t> to be controlled.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 </a:t>
            </a:r>
          </a:p>
        </p:txBody>
      </p:sp>
      <p:sp>
        <p:nvSpPr>
          <p:cNvPr id="3" name="Slide Number Placeholder 2"/>
          <p:cNvSpPr>
            <a:spLocks noGrp="1"/>
          </p:cNvSpPr>
          <p:nvPr>
            <p:ph type="sldNum" sz="quarter" idx="12"/>
          </p:nvPr>
        </p:nvSpPr>
        <p:spPr/>
        <p:txBody>
          <a:bodyPr/>
          <a:lstStyle/>
          <a:p>
            <a:fld id="{72795863-2509-495E-A4D3-2D1EB08AA326}" type="slidenum">
              <a:rPr lang="en-US" smtClean="0"/>
              <a:pPr/>
              <a:t>3</a:t>
            </a:fld>
            <a:endParaRPr lang="en-US"/>
          </a:p>
        </p:txBody>
      </p:sp>
      <p:sp>
        <p:nvSpPr>
          <p:cNvPr id="4" name="TextBox 3"/>
          <p:cNvSpPr txBox="1"/>
          <p:nvPr/>
        </p:nvSpPr>
        <p:spPr>
          <a:xfrm>
            <a:off x="762000" y="1447800"/>
            <a:ext cx="7620000" cy="5909310"/>
          </a:xfrm>
          <a:prstGeom prst="rect">
            <a:avLst/>
          </a:prstGeom>
          <a:noFill/>
        </p:spPr>
        <p:txBody>
          <a:bodyPr wrap="square" rtlCol="0">
            <a:spAutoFit/>
          </a:bodyPr>
          <a:lstStyle/>
          <a:p>
            <a:pPr>
              <a:buFont typeface="Arial" pitchFamily="34" charset="0"/>
              <a:buChar char="•"/>
            </a:pPr>
            <a:r>
              <a:rPr lang="en-US" sz="2400" dirty="0" smtClean="0"/>
              <a:t> HAEMORRHAGE </a:t>
            </a:r>
            <a:r>
              <a:rPr lang="en-US" sz="2400" dirty="0" smtClean="0"/>
              <a:t>AND ITS </a:t>
            </a:r>
            <a:r>
              <a:rPr lang="en-US" sz="2400" dirty="0" smtClean="0"/>
              <a:t>TREATMENT</a:t>
            </a:r>
          </a:p>
          <a:p>
            <a:pPr>
              <a:buFont typeface="Arial" pitchFamily="34" charset="0"/>
              <a:buChar char="•"/>
            </a:pPr>
            <a:endParaRPr lang="en-US" sz="2400" dirty="0" smtClean="0"/>
          </a:p>
          <a:p>
            <a:pPr>
              <a:buFont typeface="Arial" pitchFamily="34" charset="0"/>
              <a:buChar char="•"/>
            </a:pPr>
            <a:r>
              <a:rPr lang="en-US" sz="2400" dirty="0" smtClean="0"/>
              <a:t>SYNCOPE</a:t>
            </a:r>
          </a:p>
          <a:p>
            <a:endParaRPr lang="en-US" sz="2400" dirty="0" smtClean="0"/>
          </a:p>
          <a:p>
            <a:pPr>
              <a:buFont typeface="Arial" pitchFamily="34" charset="0"/>
              <a:buChar char="•"/>
            </a:pPr>
            <a:r>
              <a:rPr lang="en-US" sz="2400" dirty="0" smtClean="0"/>
              <a:t>SHOCK</a:t>
            </a:r>
          </a:p>
          <a:p>
            <a:pPr>
              <a:buFont typeface="Arial" pitchFamily="34" charset="0"/>
              <a:buChar char="•"/>
            </a:pPr>
            <a:endParaRPr lang="en-US" sz="2400" dirty="0" smtClean="0"/>
          </a:p>
          <a:p>
            <a:pPr>
              <a:buFont typeface="Arial" pitchFamily="34" charset="0"/>
              <a:buChar char="•"/>
            </a:pPr>
            <a:r>
              <a:rPr lang="en-US" sz="2400" dirty="0" smtClean="0"/>
              <a:t>COLLAPSE</a:t>
            </a:r>
          </a:p>
          <a:p>
            <a:pPr>
              <a:buFont typeface="Arial" pitchFamily="34" charset="0"/>
              <a:buChar char="•"/>
            </a:pPr>
            <a:endParaRPr lang="en-US" sz="2400" dirty="0" smtClean="0"/>
          </a:p>
          <a:p>
            <a:pPr>
              <a:buFont typeface="Arial" pitchFamily="34" charset="0"/>
              <a:buChar char="•"/>
            </a:pPr>
            <a:r>
              <a:rPr lang="en-US" sz="2400" dirty="0" smtClean="0"/>
              <a:t>HEAD INJURY</a:t>
            </a:r>
          </a:p>
          <a:p>
            <a:endParaRPr lang="en-US" sz="2400" dirty="0" smtClean="0"/>
          </a:p>
          <a:p>
            <a:pPr>
              <a:buFont typeface="Arial" pitchFamily="34" charset="0"/>
              <a:buChar char="•"/>
            </a:pPr>
            <a:endParaRPr lang="en-US" sz="2400" dirty="0" smtClean="0"/>
          </a:p>
          <a:p>
            <a:endParaRPr lang="en-US" sz="2400" dirty="0" smtClean="0"/>
          </a:p>
          <a:p>
            <a:pPr>
              <a:buFont typeface="Arial" pitchFamily="34" charset="0"/>
              <a:buChar char="•"/>
            </a:pPr>
            <a:endParaRPr lang="en-US" sz="2400" dirty="0" smtClean="0"/>
          </a:p>
          <a:p>
            <a:pPr>
              <a:buFont typeface="Arial" pitchFamily="34" charset="0"/>
              <a:buChar char="•"/>
            </a:pPr>
            <a:endParaRPr lang="en-US" sz="2400" dirty="0" smtClean="0"/>
          </a:p>
          <a:p>
            <a:pPr>
              <a:buFont typeface="Arial" pitchFamily="34" charset="0"/>
              <a:buChar char="•"/>
            </a:pPr>
            <a:endParaRPr lang="en-US" sz="2400" dirty="0" smtClean="0"/>
          </a:p>
          <a:p>
            <a:endParaRPr lang="en-US" dirty="0" smtClean="0"/>
          </a:p>
        </p:txBody>
      </p:sp>
    </p:spTree>
    <p:extLst>
      <p:ext uri="{BB962C8B-B14F-4D97-AF65-F5344CB8AC3E}">
        <p14:creationId xmlns="" xmlns:p14="http://schemas.microsoft.com/office/powerpoint/2010/main" val="2259760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pPr>
              <a:buNone/>
            </a:pPr>
            <a:r>
              <a:rPr lang="en-US" dirty="0" smtClean="0"/>
              <a:t>                 </a:t>
            </a:r>
            <a:r>
              <a:rPr lang="en-US" sz="4400" dirty="0" smtClean="0">
                <a:solidFill>
                  <a:srgbClr val="FF0000"/>
                </a:solidFill>
              </a:rPr>
              <a:t>CARDIOGENIC   SHOCK</a:t>
            </a:r>
            <a:endParaRPr lang="en-US" sz="4400"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Image result for cardiogenic shock"/>
          <p:cNvPicPr>
            <a:picLocks noChangeAspect="1" noChangeArrowheads="1"/>
          </p:cNvPicPr>
          <p:nvPr/>
        </p:nvPicPr>
        <p:blipFill>
          <a:blip r:embed="rId2"/>
          <a:srcRect/>
          <a:stretch>
            <a:fillRect/>
          </a:stretch>
        </p:blipFill>
        <p:spPr bwMode="auto">
          <a:xfrm>
            <a:off x="572575" y="228600"/>
            <a:ext cx="8221008" cy="61722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chemeClr val="accent2"/>
                </a:solidFill>
              </a:rPr>
              <a:t>CARDIOGENIC SHOCK</a:t>
            </a:r>
            <a:endParaRPr lang="en-US" b="1" i="1" u="sng" dirty="0">
              <a:solidFill>
                <a:schemeClr val="accent2"/>
              </a:solidFill>
            </a:endParaRPr>
          </a:p>
        </p:txBody>
      </p:sp>
      <p:sp>
        <p:nvSpPr>
          <p:cNvPr id="3" name="Content Placeholder 2"/>
          <p:cNvSpPr>
            <a:spLocks noGrp="1"/>
          </p:cNvSpPr>
          <p:nvPr>
            <p:ph idx="1"/>
          </p:nvPr>
        </p:nvSpPr>
        <p:spPr/>
        <p:txBody>
          <a:bodyPr/>
          <a:lstStyle/>
          <a:p>
            <a:pPr algn="just">
              <a:buNone/>
            </a:pPr>
            <a:r>
              <a:rPr lang="en-US" b="1" dirty="0" smtClean="0"/>
              <a:t>Definition</a:t>
            </a:r>
            <a:r>
              <a:rPr lang="en-US" dirty="0" smtClean="0"/>
              <a:t>-It is a medical condition in which heart is unable to pump the blood as per the need of the body. This is due to the intrinsic problem in the heart .A massive myocardial infarction may damage the heart muscles and there is not enough healthy muscles which can pump the blood effectively .Any damage to cardiac </a:t>
            </a:r>
            <a:r>
              <a:rPr lang="en-US" dirty="0" err="1" smtClean="0"/>
              <a:t>volve</a:t>
            </a:r>
            <a:r>
              <a:rPr lang="en-US" dirty="0" smtClean="0"/>
              <a:t> may also effect the cardiac output.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6172200"/>
          </a:xfrm>
        </p:spPr>
        <p:txBody>
          <a:bodyPr>
            <a:normAutofit fontScale="92500"/>
          </a:bodyPr>
          <a:lstStyle/>
          <a:p>
            <a:pPr algn="ctr">
              <a:buNone/>
            </a:pPr>
            <a:r>
              <a:rPr lang="en-US" sz="4200" i="1" u="sng" dirty="0" smtClean="0">
                <a:solidFill>
                  <a:schemeClr val="tx2"/>
                </a:solidFill>
              </a:rPr>
              <a:t>Following features may be observed-</a:t>
            </a:r>
          </a:p>
          <a:p>
            <a:pPr>
              <a:buNone/>
            </a:pPr>
            <a:r>
              <a:rPr lang="en-US" dirty="0" smtClean="0"/>
              <a:t>  </a:t>
            </a:r>
          </a:p>
          <a:p>
            <a:pPr indent="7938" algn="just">
              <a:buNone/>
            </a:pPr>
            <a:r>
              <a:rPr lang="en-US" dirty="0" smtClean="0"/>
              <a:t>   1.  Decrease in contractility of heart.</a:t>
            </a:r>
          </a:p>
          <a:p>
            <a:pPr indent="7938" algn="just">
              <a:buNone/>
            </a:pPr>
            <a:r>
              <a:rPr lang="en-US" dirty="0" smtClean="0"/>
              <a:t>   2.  Decrease in cardiac output</a:t>
            </a:r>
          </a:p>
          <a:p>
            <a:pPr indent="7938" algn="just">
              <a:buNone/>
            </a:pPr>
            <a:r>
              <a:rPr lang="en-US" dirty="0" smtClean="0"/>
              <a:t>   3.  Left ventricular pressure is high.</a:t>
            </a:r>
          </a:p>
          <a:p>
            <a:pPr indent="7938" algn="just">
              <a:buNone/>
            </a:pPr>
            <a:r>
              <a:rPr lang="en-US" dirty="0" smtClean="0"/>
              <a:t>   4.  Clinically tachycardia, low blood pressure and     </a:t>
            </a:r>
          </a:p>
          <a:p>
            <a:pPr marL="1082675" indent="-731838" algn="just">
              <a:buNone/>
            </a:pPr>
            <a:r>
              <a:rPr lang="en-US" dirty="0" smtClean="0"/>
              <a:t>        low urine output.</a:t>
            </a:r>
          </a:p>
          <a:p>
            <a:pPr indent="7938" algn="just">
              <a:buNone/>
            </a:pPr>
            <a:r>
              <a:rPr lang="en-US" dirty="0" smtClean="0"/>
              <a:t>   5.  In lungs-bilateral </a:t>
            </a:r>
            <a:r>
              <a:rPr lang="en-US" dirty="0" err="1" smtClean="0"/>
              <a:t>crepitations</a:t>
            </a:r>
            <a:r>
              <a:rPr lang="en-US" dirty="0" smtClean="0"/>
              <a:t> due to pulmonary</a:t>
            </a:r>
          </a:p>
          <a:p>
            <a:pPr indent="7938" algn="just">
              <a:buNone/>
            </a:pPr>
            <a:r>
              <a:rPr lang="en-US" dirty="0" smtClean="0"/>
              <a:t>        </a:t>
            </a:r>
            <a:r>
              <a:rPr lang="en-US" dirty="0" err="1" smtClean="0"/>
              <a:t>oedema</a:t>
            </a:r>
            <a:r>
              <a:rPr lang="en-US" dirty="0" smtClean="0"/>
              <a:t>.</a:t>
            </a:r>
          </a:p>
          <a:p>
            <a:pPr indent="7938" algn="just">
              <a:buNone/>
            </a:pPr>
            <a:r>
              <a:rPr lang="en-US" dirty="0" smtClean="0"/>
              <a:t>   6.  The peripheries are cold and patient may be in</a:t>
            </a:r>
          </a:p>
          <a:p>
            <a:pPr indent="7938" algn="just">
              <a:buNone/>
            </a:pPr>
            <a:r>
              <a:rPr lang="en-US" dirty="0" smtClean="0"/>
              <a:t>       confused state.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229600" cy="6629400"/>
          </a:xfrm>
        </p:spPr>
        <p:txBody>
          <a:bodyPr>
            <a:normAutofit fontScale="70000" lnSpcReduction="20000"/>
          </a:bodyPr>
          <a:lstStyle/>
          <a:p>
            <a:pPr>
              <a:buNone/>
            </a:pPr>
            <a:r>
              <a:rPr lang="en-US" sz="4700" b="1" i="1" u="sng" dirty="0" smtClean="0">
                <a:solidFill>
                  <a:schemeClr val="accent2"/>
                </a:solidFill>
              </a:rPr>
              <a:t>TREATMENT-</a:t>
            </a:r>
          </a:p>
          <a:p>
            <a:pPr marL="514350" indent="-514350" algn="just">
              <a:lnSpc>
                <a:spcPct val="120000"/>
              </a:lnSpc>
              <a:spcBef>
                <a:spcPts val="1200"/>
              </a:spcBef>
              <a:spcAft>
                <a:spcPts val="600"/>
              </a:spcAft>
              <a:buAutoNum type="arabicPeriod"/>
            </a:pPr>
            <a:r>
              <a:rPr lang="en-US" sz="3600" dirty="0" smtClean="0"/>
              <a:t>Oxygen by mask or by </a:t>
            </a:r>
            <a:r>
              <a:rPr lang="en-US" sz="3600" dirty="0" err="1" smtClean="0"/>
              <a:t>endotracheal</a:t>
            </a:r>
            <a:r>
              <a:rPr lang="en-US" sz="3600" dirty="0" smtClean="0"/>
              <a:t> intubation</a:t>
            </a:r>
          </a:p>
          <a:p>
            <a:pPr marL="514350" indent="-514350" algn="just">
              <a:lnSpc>
                <a:spcPct val="120000"/>
              </a:lnSpc>
              <a:spcBef>
                <a:spcPts val="1200"/>
              </a:spcBef>
              <a:spcAft>
                <a:spcPts val="600"/>
              </a:spcAft>
              <a:buAutoNum type="arabicPeriod"/>
            </a:pPr>
            <a:r>
              <a:rPr lang="en-US" sz="3600" dirty="0" smtClean="0"/>
              <a:t>Use of </a:t>
            </a:r>
            <a:r>
              <a:rPr lang="en-US" sz="3600" dirty="0" err="1" smtClean="0"/>
              <a:t>Inotropes</a:t>
            </a:r>
            <a:r>
              <a:rPr lang="en-US" sz="3600" dirty="0" smtClean="0"/>
              <a:t> to improve the contractility of cardiac muscles</a:t>
            </a:r>
          </a:p>
          <a:p>
            <a:pPr marL="514350" indent="-514350" algn="just">
              <a:lnSpc>
                <a:spcPct val="120000"/>
              </a:lnSpc>
              <a:spcBef>
                <a:spcPts val="1200"/>
              </a:spcBef>
              <a:spcAft>
                <a:spcPts val="600"/>
              </a:spcAft>
              <a:buAutoNum type="arabicPeriod"/>
            </a:pPr>
            <a:r>
              <a:rPr lang="en-US" sz="3600" dirty="0" smtClean="0"/>
              <a:t>Use of vasodilators to improve the coronary circulation in heart and in </a:t>
            </a:r>
            <a:r>
              <a:rPr lang="en-US" sz="3600" smtClean="0"/>
              <a:t>peripheries for </a:t>
            </a:r>
            <a:r>
              <a:rPr lang="en-US" sz="3600" dirty="0" smtClean="0"/>
              <a:t>better tissue perfusion. Close watch is required while using vasodilators.</a:t>
            </a:r>
          </a:p>
          <a:p>
            <a:pPr marL="514350" indent="-514350" algn="just">
              <a:lnSpc>
                <a:spcPct val="120000"/>
              </a:lnSpc>
              <a:spcBef>
                <a:spcPts val="1200"/>
              </a:spcBef>
              <a:spcAft>
                <a:spcPts val="600"/>
              </a:spcAft>
              <a:buAutoNum type="arabicPeriod"/>
            </a:pPr>
            <a:r>
              <a:rPr lang="en-US" sz="3600" dirty="0" smtClean="0"/>
              <a:t>Intra-aortic balloon pump or other </a:t>
            </a:r>
            <a:r>
              <a:rPr lang="en-US" sz="3600" dirty="0" err="1" smtClean="0"/>
              <a:t>intraventricular</a:t>
            </a:r>
            <a:r>
              <a:rPr lang="en-US" sz="3600" dirty="0" smtClean="0"/>
              <a:t> devices may be used to assist ventricles.</a:t>
            </a:r>
          </a:p>
          <a:p>
            <a:pPr marL="514350" indent="-514350" algn="just">
              <a:lnSpc>
                <a:spcPct val="120000"/>
              </a:lnSpc>
              <a:spcBef>
                <a:spcPts val="1200"/>
              </a:spcBef>
              <a:spcAft>
                <a:spcPts val="600"/>
              </a:spcAft>
              <a:buAutoNum type="arabicPeriod"/>
            </a:pPr>
            <a:r>
              <a:rPr lang="en-US" sz="3600" dirty="0" smtClean="0"/>
              <a:t>If above all are unresponsive, then revascularization or valve replacement may be considered on emergency basis.</a:t>
            </a:r>
          </a:p>
          <a:p>
            <a:pPr marL="514350" indent="-514350">
              <a:buAutoNum type="arabicPeriod"/>
            </a:pPr>
            <a:endParaRPr lang="en-US" dirty="0" smtClean="0"/>
          </a:p>
          <a:p>
            <a:pPr marL="514350" indent="-514350">
              <a:buNone/>
            </a:pPr>
            <a:r>
              <a:rPr lang="en-US" dirty="0" smtClean="0"/>
              <a:t>                                                        *****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dicardiology.com/sites/daic/files/styles/content_feed_large_new/public/field/image/Abiomed_Impella2.5_0.jpg?itok=Xb_2kPUr"/>
          <p:cNvPicPr>
            <a:picLocks noChangeAspect="1" noChangeArrowheads="1"/>
          </p:cNvPicPr>
          <p:nvPr/>
        </p:nvPicPr>
        <p:blipFill>
          <a:blip r:embed="rId2"/>
          <a:srcRect/>
          <a:stretch>
            <a:fillRect/>
          </a:stretch>
        </p:blipFill>
        <p:spPr bwMode="auto">
          <a:xfrm>
            <a:off x="914400" y="381000"/>
            <a:ext cx="7521575" cy="623821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Image result for intraventricular devices in cardiogenic shock"/>
          <p:cNvPicPr>
            <a:picLocks noChangeAspect="1" noChangeArrowheads="1"/>
          </p:cNvPicPr>
          <p:nvPr/>
        </p:nvPicPr>
        <p:blipFill>
          <a:blip r:embed="rId2"/>
          <a:srcRect/>
          <a:stretch>
            <a:fillRect/>
          </a:stretch>
        </p:blipFill>
        <p:spPr bwMode="auto">
          <a:xfrm>
            <a:off x="304800" y="304800"/>
            <a:ext cx="8507376" cy="59436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4000" dirty="0" smtClean="0">
                <a:solidFill>
                  <a:srgbClr val="FF0000"/>
                </a:solidFill>
              </a:rPr>
              <a:t>               DISTRIBUTIVE    SHOCK</a:t>
            </a:r>
            <a:endParaRPr lang="en-US" sz="4000" dirty="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838200"/>
          </a:xfrm>
        </p:spPr>
        <p:txBody>
          <a:bodyPr>
            <a:normAutofit fontScale="90000"/>
          </a:bodyPr>
          <a:lstStyle/>
          <a:p>
            <a:r>
              <a:rPr lang="en-US" sz="5400" b="1" i="1" u="sng" dirty="0" smtClean="0">
                <a:solidFill>
                  <a:srgbClr val="FF0000"/>
                </a:solidFill>
              </a:rPr>
              <a:t>DISTRIBUTIVE SHOCK</a:t>
            </a:r>
            <a:endParaRPr lang="en-US" sz="5400" b="1" i="1" u="sng" dirty="0">
              <a:solidFill>
                <a:srgbClr val="FF0000"/>
              </a:solidFill>
            </a:endParaRPr>
          </a:p>
        </p:txBody>
      </p:sp>
      <p:sp>
        <p:nvSpPr>
          <p:cNvPr id="3" name="Content Placeholder 2"/>
          <p:cNvSpPr>
            <a:spLocks noGrp="1"/>
          </p:cNvSpPr>
          <p:nvPr>
            <p:ph idx="1"/>
          </p:nvPr>
        </p:nvSpPr>
        <p:spPr>
          <a:xfrm>
            <a:off x="228600" y="1066800"/>
            <a:ext cx="8763000" cy="5334000"/>
          </a:xfrm>
        </p:spPr>
        <p:txBody>
          <a:bodyPr>
            <a:normAutofit/>
          </a:bodyPr>
          <a:lstStyle/>
          <a:p>
            <a:pPr algn="just">
              <a:buNone/>
            </a:pPr>
            <a:r>
              <a:rPr lang="en-US" sz="4300" b="1" i="1" dirty="0" smtClean="0">
                <a:solidFill>
                  <a:schemeClr val="tx2"/>
                </a:solidFill>
              </a:rPr>
              <a:t>DEFINITION-</a:t>
            </a:r>
          </a:p>
          <a:p>
            <a:pPr algn="just">
              <a:buNone/>
            </a:pPr>
            <a:r>
              <a:rPr lang="en-US" sz="4300" b="1" i="1" dirty="0" smtClean="0">
                <a:solidFill>
                  <a:schemeClr val="tx2"/>
                </a:solidFill>
              </a:rPr>
              <a:t>  Distributive shock is -</a:t>
            </a:r>
            <a:r>
              <a:rPr lang="en-US" dirty="0" smtClean="0"/>
              <a:t> due to excessive </a:t>
            </a:r>
            <a:r>
              <a:rPr lang="en-US" smtClean="0"/>
              <a:t>peripheral vasodilatation </a:t>
            </a:r>
            <a:r>
              <a:rPr lang="en-US" dirty="0" smtClean="0"/>
              <a:t>which causes impaired blood flow to the tissues and organs.</a:t>
            </a:r>
          </a:p>
          <a:p>
            <a:pPr algn="just">
              <a:buNone/>
            </a:pPr>
            <a:r>
              <a:rPr lang="en-US" dirty="0" smtClean="0"/>
              <a:t>   It is caused due to loss of vasomotor tone resulting in peripheral dilatation of </a:t>
            </a:r>
            <a:r>
              <a:rPr lang="en-US" dirty="0" err="1" smtClean="0"/>
              <a:t>arteriols</a:t>
            </a:r>
            <a:r>
              <a:rPr lang="en-US" dirty="0" smtClean="0"/>
              <a:t> and </a:t>
            </a:r>
            <a:r>
              <a:rPr lang="en-US" dirty="0" err="1" smtClean="0"/>
              <a:t>venular</a:t>
            </a:r>
            <a:r>
              <a:rPr lang="en-US" dirty="0" smtClean="0"/>
              <a:t> and </a:t>
            </a:r>
            <a:r>
              <a:rPr lang="en-US" dirty="0" err="1" smtClean="0"/>
              <a:t>characterised</a:t>
            </a:r>
            <a:r>
              <a:rPr lang="en-US" dirty="0" smtClean="0"/>
              <a:t> by increased cardiac output (after resuscitation) and decreased superior vena cava return.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lgn="just">
              <a:buNone/>
            </a:pPr>
            <a:endParaRPr lang="en-US" dirty="0" smtClean="0"/>
          </a:p>
          <a:p>
            <a:pPr algn="just">
              <a:buNone/>
            </a:pPr>
            <a:r>
              <a:rPr lang="en-US" dirty="0" smtClean="0"/>
              <a:t>   Distributive shock may occur in following condition-</a:t>
            </a:r>
          </a:p>
          <a:p>
            <a:pPr algn="just">
              <a:buNone/>
            </a:pPr>
            <a:endParaRPr lang="en-US" dirty="0" smtClean="0"/>
          </a:p>
          <a:p>
            <a:pPr>
              <a:buNone/>
            </a:pPr>
            <a:r>
              <a:rPr lang="en-US" dirty="0" smtClean="0"/>
              <a:t>                     1.Septic shock</a:t>
            </a:r>
          </a:p>
          <a:p>
            <a:pPr>
              <a:buNone/>
            </a:pPr>
            <a:r>
              <a:rPr lang="en-US" dirty="0" smtClean="0"/>
              <a:t>                     2.Anaphylactic shock</a:t>
            </a:r>
          </a:p>
          <a:p>
            <a:pPr>
              <a:buNone/>
            </a:pPr>
            <a:r>
              <a:rPr lang="en-US" dirty="0" smtClean="0"/>
              <a:t>                     3.Neurogenic shock</a:t>
            </a:r>
          </a:p>
          <a:p>
            <a:pPr>
              <a:buNone/>
            </a:pPr>
            <a:r>
              <a:rPr lang="en-US" dirty="0" smtClean="0"/>
              <a:t>                     4.Acute adrenal insufficiency. </a:t>
            </a: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67000"/>
            <a:ext cx="7772400" cy="914399"/>
          </a:xfrm>
        </p:spPr>
        <p:txBody>
          <a:bodyPr>
            <a:noAutofit/>
          </a:bodyPr>
          <a:lstStyle/>
          <a:p>
            <a:r>
              <a:rPr lang="en-US" sz="7200" b="1" i="1" u="sng" dirty="0" smtClean="0">
                <a:solidFill>
                  <a:srgbClr val="FF0000"/>
                </a:solidFill>
              </a:rPr>
              <a:t>HAEMORRHAGE</a:t>
            </a:r>
            <a:endParaRPr lang="en-US" sz="7200" b="1" i="1" u="sng"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sz="6000" b="1" i="1" u="sng" dirty="0" smtClean="0">
                <a:solidFill>
                  <a:srgbClr val="FF0000"/>
                </a:solidFill>
              </a:rPr>
              <a:t>SEPTIC SHOCK</a:t>
            </a:r>
            <a:endParaRPr lang="en-US" sz="6000" b="1" i="1" u="sng" dirty="0">
              <a:solidFill>
                <a:srgbClr val="FF0000"/>
              </a:solidFill>
            </a:endParaRPr>
          </a:p>
        </p:txBody>
      </p:sp>
      <p:sp>
        <p:nvSpPr>
          <p:cNvPr id="3" name="Content Placeholder 2"/>
          <p:cNvSpPr>
            <a:spLocks noGrp="1"/>
          </p:cNvSpPr>
          <p:nvPr>
            <p:ph idx="1"/>
          </p:nvPr>
        </p:nvSpPr>
        <p:spPr>
          <a:xfrm>
            <a:off x="304800" y="609600"/>
            <a:ext cx="8534400" cy="5867400"/>
          </a:xfrm>
        </p:spPr>
        <p:txBody>
          <a:bodyPr>
            <a:noAutofit/>
          </a:bodyPr>
          <a:lstStyle/>
          <a:p>
            <a:pPr algn="just">
              <a:lnSpc>
                <a:spcPct val="150000"/>
              </a:lnSpc>
              <a:spcBef>
                <a:spcPts val="600"/>
              </a:spcBef>
              <a:spcAft>
                <a:spcPts val="600"/>
              </a:spcAft>
              <a:buNone/>
            </a:pPr>
            <a:r>
              <a:rPr lang="en-US" sz="2000" b="1" dirty="0" smtClean="0">
                <a:solidFill>
                  <a:schemeClr val="tx2"/>
                </a:solidFill>
              </a:rPr>
              <a:t>Definition-</a:t>
            </a:r>
            <a:r>
              <a:rPr lang="en-US" sz="2000" dirty="0" smtClean="0"/>
              <a:t> It is a state of shock due to severe sepsis and persistent </a:t>
            </a:r>
            <a:r>
              <a:rPr lang="en-US" sz="2000" dirty="0" err="1" smtClean="0"/>
              <a:t>hypotention</a:t>
            </a:r>
            <a:r>
              <a:rPr lang="en-US" sz="2000" dirty="0" smtClean="0"/>
              <a:t> </a:t>
            </a:r>
            <a:r>
              <a:rPr lang="en-US" sz="2000" dirty="0" err="1" smtClean="0"/>
              <a:t>inspite</a:t>
            </a:r>
            <a:r>
              <a:rPr lang="en-US" sz="2000" dirty="0" smtClean="0"/>
              <a:t> of fluid resuscitation.</a:t>
            </a:r>
          </a:p>
          <a:p>
            <a:pPr algn="just">
              <a:lnSpc>
                <a:spcPct val="150000"/>
              </a:lnSpc>
              <a:spcBef>
                <a:spcPts val="600"/>
              </a:spcBef>
              <a:spcAft>
                <a:spcPts val="600"/>
              </a:spcAft>
              <a:buNone/>
            </a:pPr>
            <a:r>
              <a:rPr lang="en-US" sz="2000" dirty="0" smtClean="0"/>
              <a:t>     Sepsis is the severe form of body response to </a:t>
            </a:r>
            <a:r>
              <a:rPr lang="en-US" sz="2000" dirty="0" err="1" smtClean="0"/>
              <a:t>infection.The</a:t>
            </a:r>
            <a:r>
              <a:rPr lang="en-US" sz="2000" dirty="0" smtClean="0"/>
              <a:t> infection may be caused by </a:t>
            </a:r>
            <a:r>
              <a:rPr lang="en-US" sz="2000" dirty="0" err="1" smtClean="0"/>
              <a:t>gram+ve</a:t>
            </a:r>
            <a:r>
              <a:rPr lang="en-US" sz="2000" dirty="0" smtClean="0"/>
              <a:t>, gram-</a:t>
            </a:r>
            <a:r>
              <a:rPr lang="en-US" sz="2000" dirty="0" err="1" smtClean="0"/>
              <a:t>ve</a:t>
            </a:r>
            <a:r>
              <a:rPr lang="en-US" sz="2000" dirty="0" smtClean="0"/>
              <a:t> bacteria, viruses, fungi 0r even </a:t>
            </a:r>
            <a:r>
              <a:rPr lang="en-US" sz="2000" dirty="0" err="1" smtClean="0"/>
              <a:t>protozoal</a:t>
            </a:r>
            <a:r>
              <a:rPr lang="en-US" sz="2000" dirty="0" smtClean="0"/>
              <a:t> infection.  </a:t>
            </a:r>
          </a:p>
          <a:p>
            <a:pPr algn="just">
              <a:lnSpc>
                <a:spcPct val="150000"/>
              </a:lnSpc>
              <a:spcBef>
                <a:spcPts val="600"/>
              </a:spcBef>
              <a:spcAft>
                <a:spcPts val="600"/>
              </a:spcAft>
              <a:buNone/>
            </a:pPr>
            <a:r>
              <a:rPr lang="en-US" sz="2000" dirty="0" smtClean="0"/>
              <a:t>   </a:t>
            </a:r>
            <a:r>
              <a:rPr lang="en-US" sz="2000" dirty="0" err="1" smtClean="0">
                <a:solidFill>
                  <a:schemeClr val="accent2">
                    <a:lumMod val="50000"/>
                  </a:schemeClr>
                </a:solidFill>
              </a:rPr>
              <a:t>Patholog</a:t>
            </a:r>
            <a:r>
              <a:rPr lang="en-US" sz="2000" dirty="0" smtClean="0">
                <a:solidFill>
                  <a:schemeClr val="accent2">
                    <a:lumMod val="50000"/>
                  </a:schemeClr>
                </a:solidFill>
              </a:rPr>
              <a:t>-</a:t>
            </a:r>
            <a:r>
              <a:rPr lang="en-US" sz="2000" dirty="0" smtClean="0"/>
              <a:t> The effect of local inflammation and the complex chemical released by the bacteria( </a:t>
            </a:r>
            <a:r>
              <a:rPr lang="en-US" sz="2000" dirty="0" err="1" smtClean="0"/>
              <a:t>endotoxin</a:t>
            </a:r>
            <a:r>
              <a:rPr lang="en-US" sz="2000" dirty="0" smtClean="0"/>
              <a:t> by gram-</a:t>
            </a:r>
            <a:r>
              <a:rPr lang="en-US" sz="2000" dirty="0" err="1" smtClean="0"/>
              <a:t>ve</a:t>
            </a:r>
            <a:r>
              <a:rPr lang="en-US" sz="2000" dirty="0" smtClean="0"/>
              <a:t>  and </a:t>
            </a:r>
            <a:r>
              <a:rPr lang="en-US" sz="2000" dirty="0" err="1" smtClean="0"/>
              <a:t>exotoxin</a:t>
            </a:r>
            <a:r>
              <a:rPr lang="en-US" sz="2000" dirty="0" smtClean="0"/>
              <a:t> by </a:t>
            </a:r>
            <a:r>
              <a:rPr lang="en-US" sz="2000" dirty="0" err="1" smtClean="0"/>
              <a:t>gram+ve</a:t>
            </a:r>
            <a:r>
              <a:rPr lang="en-US" sz="2000" dirty="0" smtClean="0"/>
              <a:t>) activates the CD14 of </a:t>
            </a:r>
            <a:r>
              <a:rPr lang="en-US" sz="2000" dirty="0" err="1" smtClean="0"/>
              <a:t>neutrophils,monocytes</a:t>
            </a:r>
            <a:r>
              <a:rPr lang="en-US" sz="2000" dirty="0" smtClean="0"/>
              <a:t> and tissue macrophages. These all result in cascade of pro and anti-inflammatory cytokines and other </a:t>
            </a:r>
            <a:r>
              <a:rPr lang="en-US" sz="2000" dirty="0" err="1" smtClean="0"/>
              <a:t>mediators.The</a:t>
            </a:r>
            <a:r>
              <a:rPr lang="en-US" sz="2000" dirty="0" smtClean="0"/>
              <a:t> effect of these mediators results in </a:t>
            </a:r>
            <a:r>
              <a:rPr lang="en-US" sz="2000" dirty="0" err="1" smtClean="0"/>
              <a:t>vaso-dialatation,cellular</a:t>
            </a:r>
            <a:r>
              <a:rPr lang="en-US" sz="2000" dirty="0" smtClean="0"/>
              <a:t> </a:t>
            </a:r>
            <a:r>
              <a:rPr lang="en-US" sz="2000" dirty="0" err="1" smtClean="0"/>
              <a:t>chemotaxis,endothelial</a:t>
            </a:r>
            <a:r>
              <a:rPr lang="en-US" sz="2000" dirty="0" smtClean="0"/>
              <a:t> injury and activation of coagulation </a:t>
            </a:r>
            <a:r>
              <a:rPr lang="en-US" sz="2000" dirty="0" err="1" smtClean="0"/>
              <a:t>process.All</a:t>
            </a:r>
            <a:r>
              <a:rPr lang="en-US" sz="2000" dirty="0" smtClean="0"/>
              <a:t> these finally leads to development of septic shock. </a:t>
            </a:r>
            <a:endParaRPr lang="en-US"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15400" cy="6858000"/>
          </a:xfrm>
        </p:spPr>
        <p:txBody>
          <a:bodyPr>
            <a:normAutofit fontScale="77500" lnSpcReduction="20000"/>
          </a:bodyPr>
          <a:lstStyle/>
          <a:p>
            <a:pPr algn="ctr">
              <a:buNone/>
            </a:pPr>
            <a:r>
              <a:rPr lang="en-US" sz="5200" b="1" i="1" u="sng" dirty="0" smtClean="0">
                <a:solidFill>
                  <a:schemeClr val="tx2"/>
                </a:solidFill>
              </a:rPr>
              <a:t>CLINICAL FEATURES-</a:t>
            </a:r>
          </a:p>
          <a:p>
            <a:pPr>
              <a:buNone/>
            </a:pPr>
            <a:r>
              <a:rPr lang="en-US" dirty="0" smtClean="0"/>
              <a:t>     These can be described in two phases.</a:t>
            </a:r>
          </a:p>
          <a:p>
            <a:pPr algn="just">
              <a:buNone/>
            </a:pPr>
            <a:r>
              <a:rPr lang="en-US" dirty="0" smtClean="0"/>
              <a:t>      </a:t>
            </a:r>
            <a:r>
              <a:rPr lang="en-US" sz="4100" i="1" dirty="0" smtClean="0">
                <a:solidFill>
                  <a:srgbClr val="FF0000"/>
                </a:solidFill>
              </a:rPr>
              <a:t>1)Reversible stage : </a:t>
            </a:r>
            <a:r>
              <a:rPr lang="en-US" dirty="0" smtClean="0"/>
              <a:t>( also warm stage or </a:t>
            </a:r>
            <a:r>
              <a:rPr lang="en-US" dirty="0" err="1" smtClean="0"/>
              <a:t>hyperdynamic</a:t>
            </a:r>
            <a:r>
              <a:rPr lang="en-US" dirty="0" smtClean="0"/>
              <a:t> stage)Here </a:t>
            </a:r>
            <a:r>
              <a:rPr lang="en-US" dirty="0" err="1" smtClean="0"/>
              <a:t>pyrogenic</a:t>
            </a:r>
            <a:r>
              <a:rPr lang="en-US" dirty="0" smtClean="0"/>
              <a:t> response is  continued. Body is warm. Rapid pulse. Respiration is hurried. Blood pressure may normal or on  low side.</a:t>
            </a:r>
          </a:p>
          <a:p>
            <a:pPr algn="just">
              <a:lnSpc>
                <a:spcPct val="120000"/>
              </a:lnSpc>
              <a:spcBef>
                <a:spcPts val="1800"/>
              </a:spcBef>
              <a:buNone/>
            </a:pPr>
            <a:r>
              <a:rPr lang="en-US" dirty="0" smtClean="0"/>
              <a:t>     This stage is reversible if proper and timely  treatment  is done, which will include antibiotics administration, identifying the source of infection and taking all remedial measures to eliminate this source along with other supportive treatment.</a:t>
            </a:r>
          </a:p>
          <a:p>
            <a:pPr algn="just">
              <a:lnSpc>
                <a:spcPct val="120000"/>
              </a:lnSpc>
              <a:spcBef>
                <a:spcPts val="1200"/>
              </a:spcBef>
              <a:buNone/>
            </a:pPr>
            <a:r>
              <a:rPr lang="en-US" sz="3600" i="1" dirty="0" smtClean="0">
                <a:solidFill>
                  <a:srgbClr val="FF0000"/>
                </a:solidFill>
              </a:rPr>
              <a:t>     2)Irreversible stage</a:t>
            </a:r>
            <a:r>
              <a:rPr lang="en-US" dirty="0" smtClean="0"/>
              <a:t>(cold stage or also called </a:t>
            </a:r>
            <a:r>
              <a:rPr lang="en-US" dirty="0" err="1" smtClean="0"/>
              <a:t>Hypodynamic</a:t>
            </a:r>
            <a:r>
              <a:rPr lang="en-US" dirty="0" smtClean="0"/>
              <a:t> stage) Here body response to infection </a:t>
            </a:r>
            <a:r>
              <a:rPr lang="en-US" dirty="0" err="1" smtClean="0"/>
              <a:t>ceases.Body</a:t>
            </a:r>
            <a:r>
              <a:rPr lang="en-US" dirty="0" smtClean="0"/>
              <a:t> is </a:t>
            </a:r>
            <a:r>
              <a:rPr lang="en-US" dirty="0" err="1" smtClean="0"/>
              <a:t>cold.Respiration</a:t>
            </a:r>
            <a:r>
              <a:rPr lang="en-US" dirty="0" smtClean="0"/>
              <a:t> is sluggish .MODS has </a:t>
            </a:r>
            <a:r>
              <a:rPr lang="en-US" dirty="0" err="1" smtClean="0"/>
              <a:t>set.features</a:t>
            </a:r>
            <a:r>
              <a:rPr lang="en-US" dirty="0" smtClean="0"/>
              <a:t> of renal and liver failure are seen as </a:t>
            </a:r>
            <a:r>
              <a:rPr lang="en-US" dirty="0" err="1" smtClean="0"/>
              <a:t>anuria</a:t>
            </a:r>
            <a:r>
              <a:rPr lang="en-US" dirty="0" smtClean="0"/>
              <a:t> and </a:t>
            </a:r>
            <a:r>
              <a:rPr lang="en-US" dirty="0" err="1" smtClean="0"/>
              <a:t>joundice</a:t>
            </a:r>
            <a:r>
              <a:rPr lang="en-US" dirty="0" smtClean="0"/>
              <a:t>. Patient is in coma and </a:t>
            </a:r>
            <a:r>
              <a:rPr lang="en-US" dirty="0" err="1" smtClean="0"/>
              <a:t>cynosed</a:t>
            </a:r>
            <a:r>
              <a:rPr lang="en-US" dirty="0" smtClean="0"/>
              <a:t>. Death is imminent.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7924800"/>
          </a:xfrm>
        </p:spPr>
        <p:txBody>
          <a:bodyPr>
            <a:normAutofit/>
          </a:bodyPr>
          <a:lstStyle/>
          <a:p>
            <a:pPr>
              <a:buNone/>
            </a:pPr>
            <a:r>
              <a:rPr lang="en-US" sz="4000" b="1" i="1" u="sng" dirty="0" smtClean="0">
                <a:solidFill>
                  <a:schemeClr val="tx2"/>
                </a:solidFill>
              </a:rPr>
              <a:t>Investigation</a:t>
            </a:r>
          </a:p>
          <a:p>
            <a:pPr algn="just">
              <a:buNone/>
            </a:pPr>
            <a:r>
              <a:rPr lang="en-US" sz="4000" dirty="0" smtClean="0"/>
              <a:t>  All investigations to identify and </a:t>
            </a:r>
            <a:r>
              <a:rPr lang="en-US" sz="4000" dirty="0" err="1" smtClean="0"/>
              <a:t>localise</a:t>
            </a:r>
            <a:r>
              <a:rPr lang="en-US" sz="4000" dirty="0" smtClean="0"/>
              <a:t> the infection and its </a:t>
            </a:r>
            <a:r>
              <a:rPr lang="en-US" sz="4000" dirty="0" err="1" smtClean="0"/>
              <a:t>source.This</a:t>
            </a:r>
            <a:r>
              <a:rPr lang="en-US" sz="4000" dirty="0" smtClean="0"/>
              <a:t> may include—</a:t>
            </a:r>
          </a:p>
          <a:p>
            <a:pPr marL="2052638" indent="-514350" algn="just">
              <a:buFont typeface="+mj-lt"/>
              <a:buAutoNum type="arabicPeriod"/>
            </a:pPr>
            <a:r>
              <a:rPr lang="en-US" sz="4000" dirty="0" smtClean="0"/>
              <a:t>     blood culture</a:t>
            </a:r>
          </a:p>
          <a:p>
            <a:pPr marL="2052638" indent="-514350" algn="just">
              <a:buFont typeface="+mj-lt"/>
              <a:buAutoNum type="arabicPeriod"/>
            </a:pPr>
            <a:r>
              <a:rPr lang="en-US" sz="4000" dirty="0" smtClean="0"/>
              <a:t>     X-rays</a:t>
            </a:r>
          </a:p>
          <a:p>
            <a:pPr marL="2052638" indent="-514350" algn="just">
              <a:buFont typeface="+mj-lt"/>
              <a:buAutoNum type="arabicPeriod"/>
            </a:pPr>
            <a:r>
              <a:rPr lang="en-US" sz="4000" dirty="0" smtClean="0"/>
              <a:t>     CT scan &amp; MRI etc.</a:t>
            </a:r>
          </a:p>
          <a:p>
            <a:pPr marL="2052638" indent="-514350" algn="just">
              <a:buFont typeface="+mj-lt"/>
              <a:buAutoNum type="arabicPeriod"/>
            </a:pPr>
            <a:r>
              <a:rPr lang="en-US" sz="4000" dirty="0" smtClean="0"/>
              <a:t>     RFT, LFT, SGPT, SGOT AND </a:t>
            </a:r>
          </a:p>
          <a:p>
            <a:pPr marL="2052638" indent="-514350" algn="just">
              <a:buNone/>
            </a:pPr>
            <a:r>
              <a:rPr lang="en-US" sz="4000" dirty="0" smtClean="0"/>
              <a:t>          </a:t>
            </a:r>
            <a:r>
              <a:rPr lang="en-US" dirty="0" smtClean="0"/>
              <a:t>other routine test.</a:t>
            </a:r>
            <a:endParaRPr lang="en-US" sz="4000" dirty="0" smtClean="0"/>
          </a:p>
          <a:p>
            <a:pPr marL="808038" indent="-228600" algn="just">
              <a:buFont typeface="Wingdings" pitchFamily="2" charset="2"/>
              <a:buChar char="v"/>
            </a:pPr>
            <a:endParaRPr lang="en-US" sz="5000" dirty="0" smtClean="0"/>
          </a:p>
          <a:p>
            <a:pPr marL="514350" indent="-514350">
              <a:buFont typeface="Courier New" pitchFamily="49" charset="0"/>
              <a:buChar char="o"/>
            </a:pPr>
            <a:endParaRPr lang="en-US" dirty="0" smtClean="0"/>
          </a:p>
          <a:p>
            <a:pPr marL="514350" indent="-514350">
              <a:buFont typeface="Wingdings" pitchFamily="2" charset="2"/>
              <a:buChar char="v"/>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70000" lnSpcReduction="20000"/>
          </a:bodyPr>
          <a:lstStyle/>
          <a:p>
            <a:pPr marL="514350" indent="-514350">
              <a:buNone/>
            </a:pPr>
            <a:r>
              <a:rPr lang="en-US" sz="3600" b="1" i="1" u="sng" dirty="0" smtClean="0">
                <a:solidFill>
                  <a:schemeClr val="tx2"/>
                </a:solidFill>
              </a:rPr>
              <a:t>Treatment-</a:t>
            </a:r>
          </a:p>
          <a:p>
            <a:pPr marL="514350" indent="-514350">
              <a:buNone/>
            </a:pPr>
            <a:endParaRPr lang="en-US" sz="3600" b="1" i="1" u="sng" dirty="0" smtClean="0">
              <a:solidFill>
                <a:schemeClr val="tx2"/>
              </a:solidFill>
            </a:endParaRPr>
          </a:p>
          <a:p>
            <a:pPr marL="457200" indent="-334963" algn="just">
              <a:buFont typeface="Wingdings" pitchFamily="2" charset="2"/>
              <a:buChar char="v"/>
            </a:pPr>
            <a:r>
              <a:rPr lang="en-US" dirty="0" smtClean="0">
                <a:solidFill>
                  <a:srgbClr val="FF0000"/>
                </a:solidFill>
              </a:rPr>
              <a:t>Identification and elimination of source of </a:t>
            </a:r>
            <a:r>
              <a:rPr lang="en-US" dirty="0" err="1" smtClean="0">
                <a:solidFill>
                  <a:srgbClr val="FF0000"/>
                </a:solidFill>
              </a:rPr>
              <a:t>infection</a:t>
            </a:r>
            <a:r>
              <a:rPr lang="en-US" dirty="0" err="1" smtClean="0"/>
              <a:t>.This</a:t>
            </a:r>
            <a:r>
              <a:rPr lang="en-US" dirty="0" smtClean="0"/>
              <a:t> may require-drainage of pus ,resection of gangrenous bowel of even amputation of part of a limb 0r whole limb.</a:t>
            </a:r>
          </a:p>
          <a:p>
            <a:pPr marL="457200" indent="-334963" algn="just">
              <a:buFont typeface="Wingdings" pitchFamily="2" charset="2"/>
              <a:buChar char="v"/>
            </a:pPr>
            <a:r>
              <a:rPr lang="en-US" dirty="0" smtClean="0"/>
              <a:t>Appropriate </a:t>
            </a:r>
            <a:r>
              <a:rPr lang="en-US" dirty="0" smtClean="0">
                <a:solidFill>
                  <a:srgbClr val="FF0000"/>
                </a:solidFill>
              </a:rPr>
              <a:t>antibiotic</a:t>
            </a:r>
          </a:p>
          <a:p>
            <a:pPr marL="457200" indent="-334963" algn="just">
              <a:buFont typeface="Wingdings" pitchFamily="2" charset="2"/>
              <a:buChar char="v"/>
            </a:pPr>
            <a:r>
              <a:rPr lang="en-US" dirty="0" smtClean="0"/>
              <a:t>Intravenous fluid in form of crystalloid </a:t>
            </a:r>
            <a:r>
              <a:rPr lang="en-US" dirty="0" err="1" smtClean="0"/>
              <a:t>solu</a:t>
            </a:r>
            <a:r>
              <a:rPr lang="en-US" dirty="0" smtClean="0"/>
              <a:t>. / colloid </a:t>
            </a:r>
            <a:r>
              <a:rPr lang="en-US" dirty="0" err="1" smtClean="0"/>
              <a:t>solu</a:t>
            </a:r>
            <a:r>
              <a:rPr lang="en-US" dirty="0" smtClean="0"/>
              <a:t>. Or whole blood may be infused.</a:t>
            </a:r>
          </a:p>
          <a:p>
            <a:pPr marL="457200" indent="-334963" algn="just">
              <a:buFont typeface="Wingdings" pitchFamily="2" charset="2"/>
              <a:buChar char="v"/>
            </a:pPr>
            <a:r>
              <a:rPr lang="en-US" dirty="0" smtClean="0"/>
              <a:t>Supportive treatment- </a:t>
            </a:r>
          </a:p>
          <a:p>
            <a:pPr marL="1265238" indent="-228600" algn="just">
              <a:buFont typeface="Courier New" pitchFamily="49" charset="0"/>
              <a:buChar char="o"/>
            </a:pPr>
            <a:r>
              <a:rPr lang="en-US" dirty="0" smtClean="0"/>
              <a:t> Oxygen by mask/ </a:t>
            </a:r>
            <a:r>
              <a:rPr lang="en-US" dirty="0" err="1" smtClean="0"/>
              <a:t>thr</a:t>
            </a:r>
            <a:r>
              <a:rPr lang="en-US" dirty="0" smtClean="0"/>
              <a:t>, </a:t>
            </a:r>
            <a:r>
              <a:rPr lang="en-US" dirty="0" err="1" smtClean="0"/>
              <a:t>endotracheal</a:t>
            </a:r>
            <a:r>
              <a:rPr lang="en-US" dirty="0" smtClean="0"/>
              <a:t> tube</a:t>
            </a:r>
          </a:p>
          <a:p>
            <a:pPr marL="1265238" indent="-228600" algn="just">
              <a:buFont typeface="Courier New" pitchFamily="49" charset="0"/>
              <a:buChar char="o"/>
            </a:pPr>
            <a:r>
              <a:rPr lang="en-US" dirty="0" smtClean="0"/>
              <a:t> </a:t>
            </a:r>
            <a:r>
              <a:rPr lang="en-US" dirty="0" err="1" smtClean="0"/>
              <a:t>Ventilatory</a:t>
            </a:r>
            <a:r>
              <a:rPr lang="en-US" dirty="0" smtClean="0"/>
              <a:t> support.</a:t>
            </a:r>
          </a:p>
          <a:p>
            <a:pPr marL="1265238" indent="-228600" algn="just">
              <a:buFont typeface="Courier New" pitchFamily="49" charset="0"/>
              <a:buChar char="o"/>
            </a:pPr>
            <a:r>
              <a:rPr lang="en-US" dirty="0" smtClean="0"/>
              <a:t> </a:t>
            </a:r>
            <a:r>
              <a:rPr lang="en-US" dirty="0" err="1" smtClean="0"/>
              <a:t>Catheterisation</a:t>
            </a:r>
            <a:r>
              <a:rPr lang="en-US" dirty="0" smtClean="0"/>
              <a:t> to monitor urine output</a:t>
            </a:r>
          </a:p>
          <a:p>
            <a:pPr marL="1265238" indent="-228600" algn="just">
              <a:buFont typeface="Courier New" pitchFamily="49" charset="0"/>
              <a:buChar char="o"/>
            </a:pPr>
            <a:r>
              <a:rPr lang="en-US" dirty="0" smtClean="0"/>
              <a:t> Nursing care</a:t>
            </a:r>
          </a:p>
          <a:p>
            <a:pPr marL="457200" indent="-334963" algn="just">
              <a:buFont typeface="Wingdings" pitchFamily="2" charset="2"/>
              <a:buChar char="v"/>
            </a:pPr>
            <a:r>
              <a:rPr lang="en-US" dirty="0" smtClean="0"/>
              <a:t>Use of </a:t>
            </a:r>
            <a:r>
              <a:rPr lang="en-US" dirty="0" err="1" smtClean="0"/>
              <a:t>vaso</a:t>
            </a:r>
            <a:r>
              <a:rPr lang="en-US" dirty="0" smtClean="0"/>
              <a:t>-active agents-</a:t>
            </a:r>
            <a:r>
              <a:rPr lang="en-US" dirty="0" err="1" smtClean="0"/>
              <a:t>Noradrenelin</a:t>
            </a:r>
            <a:r>
              <a:rPr lang="en-US" dirty="0" smtClean="0"/>
              <a:t> ,dopamine, </a:t>
            </a:r>
            <a:r>
              <a:rPr lang="en-US" dirty="0" err="1" smtClean="0"/>
              <a:t>adrenelin</a:t>
            </a:r>
            <a:r>
              <a:rPr lang="en-US" dirty="0" smtClean="0"/>
              <a:t> have been used to increase systemic pressure and cardiac contraction.</a:t>
            </a:r>
          </a:p>
          <a:p>
            <a:pPr marL="457200" indent="-334963" algn="just">
              <a:buFont typeface="Wingdings" pitchFamily="2" charset="2"/>
              <a:buChar char="v"/>
            </a:pPr>
            <a:r>
              <a:rPr lang="en-US" dirty="0" smtClean="0"/>
              <a:t>Activated  protein   ‘C ‘ has shown some good result in checking the release of some inflammatory mediators.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solidFill>
                  <a:srgbClr val="FF0000"/>
                </a:solidFill>
              </a:rPr>
              <a:t>                   ANAPHYLACTIC  SHOCK</a:t>
            </a:r>
            <a:endParaRPr lang="en-US" dirty="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normAutofit/>
          </a:bodyPr>
          <a:lstStyle/>
          <a:p>
            <a:r>
              <a:rPr lang="en-US" b="1" i="1" u="sng" dirty="0" smtClean="0">
                <a:solidFill>
                  <a:srgbClr val="FF0000"/>
                </a:solidFill>
              </a:rPr>
              <a:t>ANAPHYLACTIC SHOCK</a:t>
            </a:r>
            <a:endParaRPr lang="en-US" b="1" i="1" u="sng" dirty="0">
              <a:solidFill>
                <a:srgbClr val="FF0000"/>
              </a:solidFill>
            </a:endParaRPr>
          </a:p>
        </p:txBody>
      </p:sp>
      <p:sp>
        <p:nvSpPr>
          <p:cNvPr id="3" name="Content Placeholder 2"/>
          <p:cNvSpPr>
            <a:spLocks noGrp="1"/>
          </p:cNvSpPr>
          <p:nvPr>
            <p:ph idx="1"/>
          </p:nvPr>
        </p:nvSpPr>
        <p:spPr>
          <a:xfrm>
            <a:off x="152400" y="1066800"/>
            <a:ext cx="8763000" cy="5486400"/>
          </a:xfrm>
        </p:spPr>
        <p:txBody>
          <a:bodyPr>
            <a:noAutofit/>
          </a:bodyPr>
          <a:lstStyle/>
          <a:p>
            <a:pPr algn="just">
              <a:lnSpc>
                <a:spcPct val="160000"/>
              </a:lnSpc>
              <a:buNone/>
            </a:pPr>
            <a:r>
              <a:rPr lang="en-US" sz="2400" dirty="0" smtClean="0"/>
              <a:t>     	Anaphylactic shock occur due to </a:t>
            </a:r>
            <a:r>
              <a:rPr lang="en-US" sz="2400" dirty="0" err="1" smtClean="0"/>
              <a:t>exposer</a:t>
            </a:r>
            <a:r>
              <a:rPr lang="en-US" sz="2400" dirty="0" smtClean="0"/>
              <a:t> to some </a:t>
            </a:r>
            <a:r>
              <a:rPr lang="en-US" sz="2400" dirty="0" err="1" smtClean="0"/>
              <a:t>allergen.The</a:t>
            </a:r>
            <a:r>
              <a:rPr lang="en-US" sz="2400" dirty="0" smtClean="0"/>
              <a:t> allergen may be </a:t>
            </a:r>
            <a:r>
              <a:rPr lang="en-US" sz="2400" dirty="0" err="1" smtClean="0"/>
              <a:t>pollen,food</a:t>
            </a:r>
            <a:r>
              <a:rPr lang="en-US" sz="2400" dirty="0" smtClean="0"/>
              <a:t> stuff or a </a:t>
            </a:r>
            <a:r>
              <a:rPr lang="en-US" sz="2400" dirty="0" err="1" smtClean="0"/>
              <a:t>medication.The</a:t>
            </a:r>
            <a:r>
              <a:rPr lang="en-US" sz="2400" dirty="0" smtClean="0"/>
              <a:t> anaphylactic shock seen in hospital is mostly due to penicillin drug. </a:t>
            </a:r>
          </a:p>
          <a:p>
            <a:pPr algn="just">
              <a:lnSpc>
                <a:spcPct val="150000"/>
              </a:lnSpc>
              <a:spcBef>
                <a:spcPts val="1200"/>
              </a:spcBef>
              <a:spcAft>
                <a:spcPts val="1800"/>
              </a:spcAft>
              <a:buNone/>
            </a:pPr>
            <a:r>
              <a:rPr lang="en-US" sz="2400" dirty="0" smtClean="0"/>
              <a:t>     In sensitive </a:t>
            </a:r>
            <a:r>
              <a:rPr lang="en-US" sz="2400" dirty="0" err="1" smtClean="0"/>
              <a:t>persons,the</a:t>
            </a:r>
            <a:r>
              <a:rPr lang="en-US" sz="2400" dirty="0" smtClean="0"/>
              <a:t> allergen react with the </a:t>
            </a:r>
            <a:r>
              <a:rPr lang="en-US" sz="2400" dirty="0" err="1" smtClean="0"/>
              <a:t>IgE</a:t>
            </a:r>
            <a:r>
              <a:rPr lang="en-US" sz="2400" dirty="0" smtClean="0"/>
              <a:t> of the mast cells and </a:t>
            </a:r>
            <a:r>
              <a:rPr lang="en-US" sz="2400" dirty="0" err="1" smtClean="0"/>
              <a:t>basophil</a:t>
            </a:r>
            <a:r>
              <a:rPr lang="en-US" sz="2400" dirty="0" smtClean="0"/>
              <a:t> cell which releases the large amount of   </a:t>
            </a:r>
            <a:r>
              <a:rPr lang="en-US" sz="2400" dirty="0" err="1" smtClean="0">
                <a:solidFill>
                  <a:srgbClr val="FF0000"/>
                </a:solidFill>
              </a:rPr>
              <a:t>histamin</a:t>
            </a:r>
            <a:r>
              <a:rPr lang="en-US" sz="2400" dirty="0" smtClean="0">
                <a:solidFill>
                  <a:srgbClr val="FF0000"/>
                </a:solidFill>
              </a:rPr>
              <a:t> and SRS-A.(slow  releasing substance of anaphylaxis)</a:t>
            </a:r>
          </a:p>
          <a:p>
            <a:pPr algn="just">
              <a:lnSpc>
                <a:spcPct val="150000"/>
              </a:lnSpc>
              <a:spcBef>
                <a:spcPts val="1200"/>
              </a:spcBef>
              <a:spcAft>
                <a:spcPts val="1800"/>
              </a:spcAft>
              <a:buNone/>
            </a:pPr>
            <a:r>
              <a:rPr lang="en-US" sz="2400" dirty="0" smtClean="0"/>
              <a:t>These complex mediators causes sudden acute vasodilatation and bronchial and laryngeal spasm.</a:t>
            </a:r>
          </a:p>
          <a:p>
            <a:pPr algn="just">
              <a:buNone/>
            </a:pPr>
            <a:endParaRPr lang="en-US"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10600" cy="5867400"/>
          </a:xfrm>
        </p:spPr>
        <p:txBody>
          <a:bodyPr>
            <a:normAutofit fontScale="25000" lnSpcReduction="20000"/>
          </a:bodyPr>
          <a:lstStyle/>
          <a:p>
            <a:pPr>
              <a:buNone/>
            </a:pPr>
            <a:r>
              <a:rPr lang="en-US" sz="11200" b="1" dirty="0" smtClean="0">
                <a:solidFill>
                  <a:srgbClr val="C00000"/>
                </a:solidFill>
              </a:rPr>
              <a:t>         Clinical features</a:t>
            </a:r>
          </a:p>
          <a:p>
            <a:pPr>
              <a:buNone/>
            </a:pPr>
            <a:endParaRPr lang="en-US" sz="7400" b="1" dirty="0" smtClean="0">
              <a:solidFill>
                <a:srgbClr val="C00000"/>
              </a:solidFill>
            </a:endParaRPr>
          </a:p>
          <a:p>
            <a:pPr>
              <a:buNone/>
            </a:pPr>
            <a:r>
              <a:rPr lang="en-US" sz="7400" b="1" dirty="0" smtClean="0">
                <a:solidFill>
                  <a:srgbClr val="C00000"/>
                </a:solidFill>
              </a:rPr>
              <a:t>                                                            Early stage –</a:t>
            </a:r>
          </a:p>
          <a:p>
            <a:pPr>
              <a:buNone/>
            </a:pPr>
            <a:endParaRPr lang="en-US" sz="7400" b="1" dirty="0" smtClean="0">
              <a:solidFill>
                <a:srgbClr val="C00000"/>
              </a:solidFill>
            </a:endParaRPr>
          </a:p>
          <a:p>
            <a:pPr>
              <a:buNone/>
              <a:tabLst>
                <a:tab pos="122238" algn="l"/>
                <a:tab pos="746125" algn="l"/>
              </a:tabLst>
            </a:pPr>
            <a:r>
              <a:rPr lang="en-US" sz="7400" dirty="0" smtClean="0"/>
              <a:t>  Tachycardia,</a:t>
            </a:r>
          </a:p>
          <a:p>
            <a:pPr>
              <a:buNone/>
              <a:tabLst>
                <a:tab pos="122238" algn="l"/>
                <a:tab pos="746125" algn="l"/>
              </a:tabLst>
            </a:pPr>
            <a:r>
              <a:rPr lang="en-US" sz="7400" dirty="0" smtClean="0"/>
              <a:t>  Sweating, </a:t>
            </a:r>
          </a:p>
          <a:p>
            <a:pPr>
              <a:buNone/>
              <a:tabLst>
                <a:tab pos="122238" algn="l"/>
                <a:tab pos="746125" algn="l"/>
              </a:tabLst>
            </a:pPr>
            <a:r>
              <a:rPr lang="en-US" sz="7400" dirty="0" smtClean="0"/>
              <a:t>  Cold periphery,</a:t>
            </a:r>
          </a:p>
          <a:p>
            <a:pPr>
              <a:buNone/>
              <a:tabLst>
                <a:tab pos="122238" algn="l"/>
                <a:tab pos="746125" algn="l"/>
              </a:tabLst>
            </a:pPr>
            <a:r>
              <a:rPr lang="en-US" sz="7400" dirty="0" smtClean="0"/>
              <a:t>   Hypotension, </a:t>
            </a:r>
          </a:p>
          <a:p>
            <a:pPr>
              <a:buNone/>
              <a:tabLst>
                <a:tab pos="122238" algn="l"/>
                <a:tab pos="746125" algn="l"/>
              </a:tabLst>
            </a:pPr>
            <a:r>
              <a:rPr lang="en-US" sz="7400" dirty="0" smtClean="0"/>
              <a:t>   Restlessness,</a:t>
            </a:r>
          </a:p>
          <a:p>
            <a:pPr>
              <a:buNone/>
              <a:tabLst>
                <a:tab pos="122238" algn="l"/>
                <a:tab pos="746125" algn="l"/>
              </a:tabLst>
            </a:pPr>
            <a:r>
              <a:rPr lang="en-US" sz="7400" dirty="0" smtClean="0"/>
              <a:t>   Air hunger, </a:t>
            </a:r>
          </a:p>
          <a:p>
            <a:pPr>
              <a:buNone/>
              <a:tabLst>
                <a:tab pos="122238" algn="l"/>
                <a:tab pos="746125" algn="l"/>
              </a:tabLst>
            </a:pPr>
            <a:r>
              <a:rPr lang="en-US" sz="7400" dirty="0" smtClean="0"/>
              <a:t>   </a:t>
            </a:r>
            <a:r>
              <a:rPr lang="en-US" sz="7400" dirty="0" err="1" smtClean="0"/>
              <a:t>Tachypnoea</a:t>
            </a:r>
            <a:r>
              <a:rPr lang="en-US" sz="7400" dirty="0" smtClean="0"/>
              <a:t>,</a:t>
            </a:r>
          </a:p>
          <a:p>
            <a:pPr>
              <a:buNone/>
              <a:tabLst>
                <a:tab pos="122238" algn="l"/>
                <a:tab pos="746125" algn="l"/>
              </a:tabLst>
            </a:pPr>
            <a:r>
              <a:rPr lang="en-US" sz="7400" dirty="0" smtClean="0"/>
              <a:t>   Collapsed vein</a:t>
            </a:r>
          </a:p>
          <a:p>
            <a:pPr>
              <a:buNone/>
              <a:tabLst>
                <a:tab pos="122238" algn="l"/>
                <a:tab pos="746125" algn="l"/>
              </a:tabLst>
            </a:pPr>
            <a:endParaRPr lang="en-US" sz="7400" dirty="0" smtClean="0">
              <a:solidFill>
                <a:srgbClr val="C00000"/>
              </a:solidFill>
            </a:endParaRPr>
          </a:p>
          <a:p>
            <a:pPr>
              <a:buNone/>
            </a:pPr>
            <a:r>
              <a:rPr lang="en-US" sz="7400" b="1" dirty="0" smtClean="0">
                <a:solidFill>
                  <a:srgbClr val="C00000"/>
                </a:solidFill>
              </a:rPr>
              <a:t>                                                                Late stage –</a:t>
            </a:r>
          </a:p>
          <a:p>
            <a:pPr>
              <a:buNone/>
            </a:pPr>
            <a:endParaRPr lang="en-US" sz="7400" b="1" dirty="0" smtClean="0">
              <a:solidFill>
                <a:srgbClr val="C00000"/>
              </a:solidFill>
            </a:endParaRPr>
          </a:p>
          <a:p>
            <a:pPr>
              <a:buNone/>
            </a:pPr>
            <a:r>
              <a:rPr lang="en-US" sz="7400" dirty="0" smtClean="0"/>
              <a:t>  </a:t>
            </a:r>
            <a:r>
              <a:rPr lang="en-US" sz="7400" dirty="0" err="1" smtClean="0"/>
              <a:t>Cynosis</a:t>
            </a:r>
            <a:r>
              <a:rPr lang="en-US" sz="7400" dirty="0" smtClean="0"/>
              <a:t>,</a:t>
            </a:r>
          </a:p>
          <a:p>
            <a:pPr>
              <a:buNone/>
            </a:pPr>
            <a:r>
              <a:rPr lang="en-US" sz="7400" dirty="0" smtClean="0"/>
              <a:t>  </a:t>
            </a:r>
            <a:r>
              <a:rPr lang="en-US" sz="7400" dirty="0" err="1" smtClean="0"/>
              <a:t>Anuria</a:t>
            </a:r>
            <a:r>
              <a:rPr lang="en-US" sz="7400" dirty="0" smtClean="0"/>
              <a:t>,</a:t>
            </a:r>
          </a:p>
          <a:p>
            <a:pPr>
              <a:buNone/>
            </a:pPr>
            <a:r>
              <a:rPr lang="en-US" sz="7400" dirty="0" smtClean="0"/>
              <a:t>  </a:t>
            </a:r>
            <a:r>
              <a:rPr lang="en-US" sz="7400" dirty="0" err="1" smtClean="0"/>
              <a:t>joundice</a:t>
            </a:r>
            <a:r>
              <a:rPr lang="en-US" sz="7400" dirty="0" smtClean="0"/>
              <a:t> and</a:t>
            </a:r>
          </a:p>
          <a:p>
            <a:pPr>
              <a:buNone/>
            </a:pPr>
            <a:r>
              <a:rPr lang="en-US" sz="7400" dirty="0" smtClean="0"/>
              <a:t>  unconsciousness appears.</a:t>
            </a:r>
          </a:p>
          <a:p>
            <a:pPr marL="4057650" lvl="8" indent="-514350" algn="ctr">
              <a:buNone/>
            </a:pPr>
            <a:endParaRPr lang="en-US" sz="7400" dirty="0" smtClean="0"/>
          </a:p>
          <a:p>
            <a:pPr marL="514350" indent="-514350" algn="ctr">
              <a:buNone/>
            </a:pPr>
            <a:r>
              <a:rPr lang="en-US" sz="7400" dirty="0" smtClean="0"/>
              <a:t> </a:t>
            </a:r>
            <a:endParaRPr lang="en-US" sz="7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553200"/>
          </a:xfrm>
        </p:spPr>
        <p:txBody>
          <a:bodyPr>
            <a:normAutofit fontScale="77500" lnSpcReduction="20000"/>
          </a:bodyPr>
          <a:lstStyle/>
          <a:p>
            <a:pPr>
              <a:buNone/>
            </a:pPr>
            <a:r>
              <a:rPr lang="en-US" b="1" dirty="0" smtClean="0">
                <a:solidFill>
                  <a:srgbClr val="C00000"/>
                </a:solidFill>
              </a:rPr>
              <a:t>TREATMENT-</a:t>
            </a:r>
          </a:p>
          <a:p>
            <a:pPr>
              <a:buNone/>
            </a:pPr>
            <a:r>
              <a:rPr lang="en-US" b="1" dirty="0" smtClean="0">
                <a:solidFill>
                  <a:srgbClr val="0070C0"/>
                </a:solidFill>
              </a:rPr>
              <a:t>Early treatment-</a:t>
            </a:r>
          </a:p>
          <a:p>
            <a:pPr marL="742950" indent="-346075" algn="just">
              <a:buFont typeface="+mj-lt"/>
              <a:buAutoNum type="arabicPeriod"/>
            </a:pPr>
            <a:r>
              <a:rPr lang="en-US" dirty="0" smtClean="0"/>
              <a:t>Lay down the patient 0n floor and elevate the legs.</a:t>
            </a:r>
          </a:p>
          <a:p>
            <a:pPr marL="742950" indent="-346075" algn="just">
              <a:buFont typeface="+mj-lt"/>
              <a:buAutoNum type="arabicPeriod"/>
            </a:pPr>
            <a:r>
              <a:rPr lang="en-US" dirty="0" smtClean="0"/>
              <a:t>Oxygen inhalation(by mask or </a:t>
            </a:r>
            <a:r>
              <a:rPr lang="en-US" dirty="0" err="1" smtClean="0"/>
              <a:t>thr.endotrecheal</a:t>
            </a:r>
            <a:r>
              <a:rPr lang="en-US" dirty="0" smtClean="0"/>
              <a:t> intubation)</a:t>
            </a:r>
          </a:p>
          <a:p>
            <a:pPr marL="742950" indent="-346075" algn="just">
              <a:buFont typeface="+mj-lt"/>
              <a:buAutoNum type="arabicPeriod"/>
            </a:pPr>
            <a:r>
              <a:rPr lang="en-US" dirty="0" smtClean="0"/>
              <a:t>Injection Adrenalin(1-1000) 0.5-1mg IM or 50-100 </a:t>
            </a:r>
            <a:r>
              <a:rPr lang="en-US" dirty="0" err="1" smtClean="0"/>
              <a:t>ug</a:t>
            </a:r>
            <a:r>
              <a:rPr lang="en-US" dirty="0" smtClean="0"/>
              <a:t> intravenous to maintain blood pressure.</a:t>
            </a:r>
          </a:p>
          <a:p>
            <a:pPr marL="742950" indent="-346075" algn="just">
              <a:buFont typeface="+mj-lt"/>
              <a:buAutoNum type="arabicPeriod"/>
            </a:pPr>
            <a:r>
              <a:rPr lang="en-US" dirty="0" smtClean="0"/>
              <a:t>Intravenous fluids-Isotonic saline or Ringer lactate </a:t>
            </a:r>
            <a:r>
              <a:rPr lang="en-US" dirty="0" err="1" smtClean="0"/>
              <a:t>solu</a:t>
            </a:r>
            <a:r>
              <a:rPr lang="en-US" dirty="0" smtClean="0"/>
              <a:t>.</a:t>
            </a:r>
          </a:p>
          <a:p>
            <a:pPr marL="514350" indent="-514350" algn="just">
              <a:spcBef>
                <a:spcPts val="1800"/>
              </a:spcBef>
              <a:buNone/>
            </a:pPr>
            <a:r>
              <a:rPr lang="en-US" b="1" dirty="0" smtClean="0">
                <a:solidFill>
                  <a:srgbClr val="00B050"/>
                </a:solidFill>
              </a:rPr>
              <a:t>Early treatment is followed by-</a:t>
            </a:r>
          </a:p>
          <a:p>
            <a:pPr marL="746125" indent="-349250" algn="just">
              <a:buFont typeface="+mj-lt"/>
              <a:buAutoNum type="arabicPeriod"/>
            </a:pPr>
            <a:r>
              <a:rPr lang="en-US" dirty="0" err="1" smtClean="0"/>
              <a:t>Inj.chlorphenaramine</a:t>
            </a:r>
            <a:r>
              <a:rPr lang="en-US" dirty="0" smtClean="0"/>
              <a:t> </a:t>
            </a:r>
            <a:r>
              <a:rPr lang="en-US" dirty="0" err="1" smtClean="0"/>
              <a:t>maleate</a:t>
            </a:r>
            <a:r>
              <a:rPr lang="en-US" dirty="0" smtClean="0"/>
              <a:t> 10-20 mg IV</a:t>
            </a:r>
          </a:p>
          <a:p>
            <a:pPr marL="746125" indent="-349250" algn="just">
              <a:buFont typeface="+mj-lt"/>
              <a:buAutoNum type="arabicPeriod"/>
            </a:pPr>
            <a:r>
              <a:rPr lang="en-US" dirty="0" err="1" smtClean="0"/>
              <a:t>Inj.Hydrocartisone</a:t>
            </a:r>
            <a:r>
              <a:rPr lang="en-US" dirty="0" smtClean="0"/>
              <a:t> 100mg intravenous</a:t>
            </a:r>
          </a:p>
          <a:p>
            <a:pPr marL="746125" indent="-349250" algn="just">
              <a:buFont typeface="+mj-lt"/>
              <a:buAutoNum type="arabicPeriod"/>
            </a:pPr>
            <a:r>
              <a:rPr lang="en-US" dirty="0" smtClean="0"/>
              <a:t>Regular monitoring of Pulse , Blood pressure &amp; Respiration.</a:t>
            </a:r>
          </a:p>
          <a:p>
            <a:pPr marL="746125" indent="-349250" algn="just">
              <a:buFont typeface="+mj-lt"/>
              <a:buAutoNum type="arabicPeriod"/>
            </a:pPr>
            <a:r>
              <a:rPr lang="en-US" dirty="0" smtClean="0"/>
              <a:t> In some cases ,CVP line ,PCWP ,estimation of serum electrolyte and measurement of urine output may be required.</a:t>
            </a:r>
          </a:p>
          <a:p>
            <a:pPr marL="514350" indent="-514350">
              <a:buNone/>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172200"/>
          </a:xfrm>
        </p:spPr>
        <p:txBody>
          <a:bodyPr>
            <a:normAutofit/>
          </a:bodyPr>
          <a:lstStyle/>
          <a:p>
            <a:pPr algn="ctr">
              <a:buNone/>
            </a:pPr>
            <a:r>
              <a:rPr lang="en-US" b="1" dirty="0" smtClean="0">
                <a:solidFill>
                  <a:srgbClr val="C00000"/>
                </a:solidFill>
              </a:rPr>
              <a:t>NEUROGENIC SHOCK</a:t>
            </a:r>
          </a:p>
          <a:p>
            <a:pPr algn="ctr">
              <a:buNone/>
            </a:pPr>
            <a:endParaRPr lang="en-US" b="1" dirty="0" smtClean="0">
              <a:solidFill>
                <a:srgbClr val="C00000"/>
              </a:solidFill>
            </a:endParaRPr>
          </a:p>
          <a:p>
            <a:pPr algn="ctr">
              <a:buNone/>
            </a:pPr>
            <a:r>
              <a:rPr lang="en-US" b="1" dirty="0" err="1" smtClean="0"/>
              <a:t>Neurogenic</a:t>
            </a:r>
            <a:r>
              <a:rPr lang="en-US" b="1" dirty="0" smtClean="0"/>
              <a:t> shock</a:t>
            </a:r>
            <a:r>
              <a:rPr lang="en-US" dirty="0" smtClean="0"/>
              <a:t> is a distributive type of </a:t>
            </a:r>
            <a:r>
              <a:rPr lang="en-US" b="1" dirty="0" smtClean="0"/>
              <a:t>shock </a:t>
            </a:r>
          </a:p>
          <a:p>
            <a:pPr algn="ctr">
              <a:buNone/>
            </a:pPr>
            <a:r>
              <a:rPr lang="en-US" dirty="0" smtClean="0"/>
              <a:t>resulting in low blood pressure, occasionally</a:t>
            </a:r>
          </a:p>
          <a:p>
            <a:pPr algn="ctr">
              <a:buNone/>
            </a:pPr>
            <a:r>
              <a:rPr lang="en-US" dirty="0" smtClean="0"/>
              <a:t> with a slowed heart rate, that is attributed to</a:t>
            </a:r>
          </a:p>
          <a:p>
            <a:pPr algn="ctr">
              <a:buNone/>
            </a:pPr>
            <a:r>
              <a:rPr lang="en-US" dirty="0" smtClean="0"/>
              <a:t> the disruption of the autonomic pathways</a:t>
            </a:r>
          </a:p>
          <a:p>
            <a:pPr algn="ctr">
              <a:buNone/>
            </a:pPr>
            <a:r>
              <a:rPr lang="en-US" dirty="0" smtClean="0"/>
              <a:t> within the spinal cord. It can occur after</a:t>
            </a:r>
          </a:p>
          <a:p>
            <a:pPr algn="ctr">
              <a:buNone/>
            </a:pPr>
            <a:r>
              <a:rPr lang="en-US" dirty="0" smtClean="0"/>
              <a:t> damage to the central nervous system, such as</a:t>
            </a:r>
          </a:p>
          <a:p>
            <a:pPr algn="ctr">
              <a:buNone/>
            </a:pPr>
            <a:r>
              <a:rPr lang="en-US" dirty="0" smtClean="0"/>
              <a:t> spinal card injury.</a:t>
            </a:r>
            <a:endParaRPr lang="en-US" b="1" dirty="0" smtClean="0">
              <a:solidFill>
                <a:srgbClr val="C00000"/>
              </a:solidFill>
            </a:endParaRPr>
          </a:p>
          <a:p>
            <a:pPr algn="ctr">
              <a:buNone/>
            </a:pPr>
            <a:endParaRPr lang="en-US" b="1" dirty="0" smtClean="0">
              <a:solidFill>
                <a:srgbClr val="C0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Autofit/>
          </a:bodyPr>
          <a:lstStyle/>
          <a:p>
            <a:pPr>
              <a:buNone/>
            </a:pPr>
            <a:r>
              <a:rPr lang="en-US" sz="2000" b="1" dirty="0" smtClean="0">
                <a:solidFill>
                  <a:srgbClr val="00B050"/>
                </a:solidFill>
              </a:rPr>
              <a:t>Causes-</a:t>
            </a:r>
          </a:p>
          <a:p>
            <a:pPr>
              <a:buNone/>
            </a:pPr>
            <a:endParaRPr lang="en-US" sz="2000" b="1" dirty="0" smtClean="0">
              <a:solidFill>
                <a:srgbClr val="00B050"/>
              </a:solidFill>
            </a:endParaRPr>
          </a:p>
          <a:p>
            <a:pPr marL="350838" indent="-350838" algn="just">
              <a:buFont typeface="+mj-lt"/>
              <a:buAutoNum type="arabicPeriod"/>
            </a:pPr>
            <a:r>
              <a:rPr lang="en-US" sz="2000" dirty="0" smtClean="0"/>
              <a:t>High spinal card injury- This injury result in loss of sympathetic innervations to blood vessels causing vasodilatation.</a:t>
            </a:r>
          </a:p>
          <a:p>
            <a:pPr marL="350838" indent="-350838" algn="just">
              <a:buFont typeface="+mj-lt"/>
              <a:buAutoNum type="arabicPeriod"/>
            </a:pPr>
            <a:endParaRPr lang="en-US" sz="2000" dirty="0" smtClean="0"/>
          </a:p>
          <a:p>
            <a:pPr marL="350838" indent="-350838" algn="just">
              <a:spcAft>
                <a:spcPts val="1800"/>
              </a:spcAft>
              <a:buNone/>
            </a:pPr>
            <a:r>
              <a:rPr lang="en-US" sz="2000" dirty="0" smtClean="0"/>
              <a:t>2.   </a:t>
            </a:r>
            <a:r>
              <a:rPr lang="en-US" sz="2000" dirty="0" err="1" smtClean="0"/>
              <a:t>Vasovagal</a:t>
            </a:r>
            <a:r>
              <a:rPr lang="en-US" sz="2000" dirty="0" smtClean="0"/>
              <a:t> syndrome (</a:t>
            </a:r>
            <a:r>
              <a:rPr lang="en-US" sz="2000" dirty="0" err="1" smtClean="0"/>
              <a:t>Neurocardiogenic</a:t>
            </a:r>
            <a:r>
              <a:rPr lang="en-US" sz="2000" dirty="0" smtClean="0"/>
              <a:t> shock)-</a:t>
            </a:r>
          </a:p>
          <a:p>
            <a:pPr marL="350838" indent="-350838" algn="just">
              <a:spcAft>
                <a:spcPts val="1800"/>
              </a:spcAft>
              <a:buNone/>
            </a:pPr>
            <a:r>
              <a:rPr lang="en-US" sz="2000" dirty="0" smtClean="0"/>
              <a:t>      Due to some </a:t>
            </a:r>
            <a:r>
              <a:rPr lang="en-US" sz="2000" dirty="0" err="1" smtClean="0"/>
              <a:t>trigger,vagus</a:t>
            </a:r>
            <a:r>
              <a:rPr lang="en-US" sz="2000" dirty="0" smtClean="0"/>
              <a:t> nerve is </a:t>
            </a:r>
            <a:r>
              <a:rPr lang="en-US" sz="2000" dirty="0" err="1" smtClean="0"/>
              <a:t>activated,causing</a:t>
            </a:r>
            <a:r>
              <a:rPr lang="en-US" sz="2000" dirty="0" smtClean="0"/>
              <a:t>  reduced heart rate and low cardiac </a:t>
            </a:r>
            <a:r>
              <a:rPr lang="en-US" sz="2000" dirty="0" err="1" smtClean="0"/>
              <a:t>output.The</a:t>
            </a:r>
            <a:r>
              <a:rPr lang="en-US" sz="2000" dirty="0" smtClean="0"/>
              <a:t> trigger causes primarily reduction in blood flow to cerebrum which in turn activates NTS in medulla of </a:t>
            </a:r>
            <a:r>
              <a:rPr lang="en-US" sz="2000" dirty="0" err="1" smtClean="0"/>
              <a:t>brain.This</a:t>
            </a:r>
            <a:r>
              <a:rPr lang="en-US" sz="2000" dirty="0" smtClean="0"/>
              <a:t> NTS(nucleus </a:t>
            </a:r>
            <a:r>
              <a:rPr lang="en-US" sz="2000" dirty="0" err="1" smtClean="0"/>
              <a:t>tractus</a:t>
            </a:r>
            <a:r>
              <a:rPr lang="en-US" sz="2000" dirty="0" smtClean="0"/>
              <a:t> </a:t>
            </a:r>
            <a:r>
              <a:rPr lang="en-US" sz="2000" dirty="0" err="1" smtClean="0"/>
              <a:t>solitarius</a:t>
            </a:r>
            <a:r>
              <a:rPr lang="en-US" sz="2000" dirty="0" smtClean="0"/>
              <a:t>)  send signal to </a:t>
            </a:r>
            <a:r>
              <a:rPr lang="en-US" sz="2000" dirty="0" err="1" smtClean="0"/>
              <a:t>vagus</a:t>
            </a:r>
            <a:r>
              <a:rPr lang="en-US" sz="2000" dirty="0" smtClean="0"/>
              <a:t> nerve.</a:t>
            </a:r>
          </a:p>
          <a:p>
            <a:pPr marL="1203325" indent="-350838" algn="just">
              <a:buFont typeface="+mj-lt"/>
              <a:buAutoNum type="alphaLcParenR"/>
            </a:pPr>
            <a:r>
              <a:rPr lang="en-US" sz="2000" dirty="0" smtClean="0"/>
              <a:t>Long standing causing venous stasis in legs and so reduced cardiac output and </a:t>
            </a:r>
            <a:r>
              <a:rPr lang="en-US" sz="2000" dirty="0" err="1" smtClean="0"/>
              <a:t>reducd</a:t>
            </a:r>
            <a:r>
              <a:rPr lang="en-US" sz="2000" dirty="0" smtClean="0"/>
              <a:t> blood flow to brain.</a:t>
            </a:r>
          </a:p>
          <a:p>
            <a:pPr marL="1203325" indent="-350838" algn="just">
              <a:buFont typeface="+mj-lt"/>
              <a:buAutoNum type="alphaLcParenR"/>
            </a:pPr>
            <a:r>
              <a:rPr lang="en-US" sz="2000" dirty="0" err="1" smtClean="0"/>
              <a:t>Extream</a:t>
            </a:r>
            <a:r>
              <a:rPr lang="en-US" sz="2000" dirty="0" smtClean="0"/>
              <a:t> of emotions</a:t>
            </a:r>
          </a:p>
          <a:p>
            <a:pPr marL="1203325" indent="-350838" algn="just">
              <a:buFont typeface="+mj-lt"/>
              <a:buAutoNum type="alphaLcParenR"/>
            </a:pPr>
            <a:r>
              <a:rPr lang="en-US" sz="2000" dirty="0" smtClean="0"/>
              <a:t>Seeing of blood or some medical procedure.</a:t>
            </a:r>
          </a:p>
          <a:p>
            <a:pPr marL="1203325" indent="-350838" algn="just">
              <a:buFont typeface="+mj-lt"/>
              <a:buAutoNum type="alphaLcParenR"/>
            </a:pPr>
            <a:r>
              <a:rPr lang="en-US" sz="2000" dirty="0" err="1" smtClean="0"/>
              <a:t>Extreame</a:t>
            </a:r>
            <a:r>
              <a:rPr lang="en-US" sz="2000" dirty="0" smtClean="0"/>
              <a:t> </a:t>
            </a:r>
            <a:r>
              <a:rPr lang="en-US" sz="2000" dirty="0" err="1" smtClean="0"/>
              <a:t>pain,sudden</a:t>
            </a:r>
            <a:r>
              <a:rPr lang="en-US" sz="2000" dirty="0" smtClean="0"/>
              <a:t> </a:t>
            </a:r>
            <a:r>
              <a:rPr lang="en-US" sz="2000" dirty="0" err="1" smtClean="0"/>
              <a:t>standing,during</a:t>
            </a:r>
            <a:r>
              <a:rPr lang="en-US" sz="2000" dirty="0" smtClean="0"/>
              <a:t> </a:t>
            </a:r>
            <a:r>
              <a:rPr lang="en-US" sz="2000" dirty="0" err="1" smtClean="0"/>
              <a:t>micturition</a:t>
            </a:r>
            <a:r>
              <a:rPr lang="en-US" sz="2000" dirty="0" smtClean="0"/>
              <a:t> etc.</a:t>
            </a:r>
          </a:p>
          <a:p>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81000" y="762000"/>
            <a:ext cx="8229600" cy="5410200"/>
          </a:xfrm>
          <a:prstGeom prst="rect">
            <a:avLst/>
          </a:prstGeom>
        </p:spPr>
        <p:txBody>
          <a:bodyPr>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accent6">
                    <a:lumMod val="50000"/>
                  </a:schemeClr>
                </a:solidFill>
                <a:effectLst/>
                <a:uLnTx/>
                <a:uFillTx/>
                <a:latin typeface="+mn-lt"/>
                <a:ea typeface="+mn-ea"/>
                <a:cs typeface="+mn-cs"/>
              </a:rPr>
              <a:t>Definition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-Escape of blood from the blood vessel. This may result in reduction in circulating blood volume, if it is large and untreated  may </a:t>
            </a:r>
            <a:r>
              <a:rPr lang="en-US" sz="3200" dirty="0" smtClean="0"/>
              <a:t> to hypovolumic shock.</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tabLst/>
              <a:defRPr/>
            </a:pPr>
            <a:r>
              <a:rPr kumimoji="0" lang="en-US" sz="3200" b="0" i="1" u="sng" strike="noStrike" kern="1200" cap="none" spc="0" normalizeH="0" baseline="0" noProof="0" dirty="0" smtClean="0">
                <a:ln>
                  <a:noFill/>
                </a:ln>
                <a:solidFill>
                  <a:schemeClr val="tx2"/>
                </a:solidFill>
                <a:effectLst/>
                <a:uLnTx/>
                <a:uFillTx/>
                <a:latin typeface="+mn-lt"/>
                <a:ea typeface="+mn-ea"/>
                <a:cs typeface="+mn-cs"/>
              </a:rPr>
              <a:t>CLASSIFICATION OF HAEMORRHAGE-</a:t>
            </a:r>
          </a:p>
          <a:p>
            <a:pPr marL="1314450" marR="0" lvl="0" indent="-514350" algn="just" defTabSz="914400" rtl="0" eaLnBrk="1" fontAlgn="auto" latinLnBrk="0" hangingPunct="1">
              <a:lnSpc>
                <a:spcPct val="100000"/>
              </a:lnSpc>
              <a:spcBef>
                <a:spcPct val="20000"/>
              </a:spcBef>
              <a:spcAft>
                <a:spcPts val="0"/>
              </a:spcAft>
              <a:buClrTx/>
              <a:buSzTx/>
              <a:buFont typeface="+mj-lt"/>
              <a:buAutoNum type="arabicPeriod"/>
              <a:defRPr/>
            </a:pPr>
            <a:r>
              <a:rPr kumimoji="0" lang="en-US" sz="3200" b="1" i="0" u="none" strike="noStrike" kern="1200" cap="none" spc="0" normalizeH="0" baseline="0" noProof="0" dirty="0" smtClean="0">
                <a:ln>
                  <a:noFill/>
                </a:ln>
                <a:solidFill>
                  <a:schemeClr val="accent1"/>
                </a:solidFill>
                <a:effectLst/>
                <a:uLnTx/>
                <a:uFillTx/>
                <a:latin typeface="+mn-lt"/>
                <a:ea typeface="+mn-ea"/>
                <a:cs typeface="+mn-cs"/>
              </a:rPr>
              <a:t>Depending upon the type of vessel-</a:t>
            </a:r>
          </a:p>
          <a:p>
            <a:pPr marL="1828800" marR="0" lvl="0" indent="-342900" algn="just" defTabSz="914400" rtl="0" eaLnBrk="1" fontAlgn="auto" latinLnBrk="0" hangingPunct="1">
              <a:lnSpc>
                <a:spcPct val="100000"/>
              </a:lnSpc>
              <a:spcBef>
                <a:spcPct val="20000"/>
              </a:spcBef>
              <a:spcAft>
                <a:spcPts val="0"/>
              </a:spcAft>
              <a:buClrTx/>
              <a:buSzTx/>
              <a:tabLst>
                <a:tab pos="1828800" algn="l"/>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A)Arterial bleeding</a:t>
            </a:r>
          </a:p>
          <a:p>
            <a:pPr marL="1828800" marR="0" lvl="0" indent="-342900" algn="just" defTabSz="914400" rtl="0" eaLnBrk="1" fontAlgn="auto" latinLnBrk="0" hangingPunct="1">
              <a:lnSpc>
                <a:spcPct val="100000"/>
              </a:lnSpc>
              <a:spcBef>
                <a:spcPct val="20000"/>
              </a:spcBef>
              <a:spcAft>
                <a:spcPts val="0"/>
              </a:spcAft>
              <a:buClrTx/>
              <a:buSzTx/>
              <a:tabLst>
                <a:tab pos="1828800" algn="l"/>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 Venous bleeding</a:t>
            </a:r>
          </a:p>
          <a:p>
            <a:pPr marL="1828800" marR="0" lvl="0" indent="-342900" algn="just" defTabSz="914400" rtl="0" eaLnBrk="1" fontAlgn="auto" latinLnBrk="0" hangingPunct="1">
              <a:lnSpc>
                <a:spcPct val="100000"/>
              </a:lnSpc>
              <a:spcBef>
                <a:spcPct val="20000"/>
              </a:spcBef>
              <a:spcAft>
                <a:spcPts val="0"/>
              </a:spcAft>
              <a:buClrTx/>
              <a:buSzTx/>
              <a:tabLst>
                <a:tab pos="1828800" algn="l"/>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C)Capillary bleeding</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229600" cy="6248400"/>
          </a:xfrm>
        </p:spPr>
        <p:txBody>
          <a:bodyPr>
            <a:normAutofit fontScale="77500" lnSpcReduction="20000"/>
          </a:bodyPr>
          <a:lstStyle/>
          <a:p>
            <a:pPr algn="ctr">
              <a:buNone/>
            </a:pPr>
            <a:r>
              <a:rPr lang="en-US" b="1" dirty="0" smtClean="0">
                <a:solidFill>
                  <a:srgbClr val="C00000"/>
                </a:solidFill>
              </a:rPr>
              <a:t>TREATMENT-</a:t>
            </a:r>
          </a:p>
          <a:p>
            <a:pPr marL="514350" indent="-514350" algn="just">
              <a:lnSpc>
                <a:spcPct val="150000"/>
              </a:lnSpc>
              <a:spcAft>
                <a:spcPts val="1200"/>
              </a:spcAft>
              <a:buFont typeface="+mj-lt"/>
              <a:buAutoNum type="arabicPeriod"/>
            </a:pPr>
            <a:r>
              <a:rPr lang="en-US" sz="3400" dirty="0" smtClean="0"/>
              <a:t>Lie down the victim, loosen the clothing, elevate the legs and  provide good open airy ambience.</a:t>
            </a:r>
          </a:p>
          <a:p>
            <a:pPr marL="514350" indent="-514350" algn="just">
              <a:lnSpc>
                <a:spcPct val="150000"/>
              </a:lnSpc>
              <a:spcAft>
                <a:spcPts val="1200"/>
              </a:spcAft>
              <a:buFont typeface="+mj-lt"/>
              <a:buAutoNum type="arabicPeriod"/>
            </a:pPr>
            <a:r>
              <a:rPr lang="en-US" sz="3400" dirty="0" smtClean="0"/>
              <a:t>Assure the patient by </a:t>
            </a:r>
            <a:r>
              <a:rPr lang="en-US" sz="3400" dirty="0" err="1" smtClean="0"/>
              <a:t>councelling</a:t>
            </a:r>
            <a:r>
              <a:rPr lang="en-US" sz="3400" dirty="0" smtClean="0"/>
              <a:t>.</a:t>
            </a:r>
          </a:p>
          <a:p>
            <a:pPr marL="514350" indent="-514350" algn="just">
              <a:lnSpc>
                <a:spcPct val="150000"/>
              </a:lnSpc>
              <a:spcAft>
                <a:spcPts val="1200"/>
              </a:spcAft>
              <a:buFont typeface="+mj-lt"/>
              <a:buAutoNum type="arabicPeriod"/>
            </a:pPr>
            <a:r>
              <a:rPr lang="en-US" sz="3400" dirty="0" smtClean="0"/>
              <a:t>Intravenous fluids therapy (saline etc.)</a:t>
            </a:r>
          </a:p>
          <a:p>
            <a:pPr marL="514350" indent="-514350" algn="just">
              <a:lnSpc>
                <a:spcPct val="150000"/>
              </a:lnSpc>
              <a:spcAft>
                <a:spcPts val="1200"/>
              </a:spcAft>
              <a:buFont typeface="+mj-lt"/>
              <a:buAutoNum type="arabicPeriod"/>
            </a:pPr>
            <a:r>
              <a:rPr lang="en-US" sz="3400" dirty="0" err="1" smtClean="0"/>
              <a:t>Inotropes</a:t>
            </a:r>
            <a:r>
              <a:rPr lang="en-US" sz="3400" dirty="0" smtClean="0"/>
              <a:t> (dopamine, </a:t>
            </a:r>
            <a:r>
              <a:rPr lang="en-US" sz="3400" dirty="0" err="1" smtClean="0"/>
              <a:t>dobutamine</a:t>
            </a:r>
            <a:r>
              <a:rPr lang="en-US" sz="3400" dirty="0" smtClean="0"/>
              <a:t>) may be required to increase cardiac contraction.</a:t>
            </a:r>
          </a:p>
          <a:p>
            <a:pPr marL="514350" indent="-514350" algn="just">
              <a:lnSpc>
                <a:spcPct val="150000"/>
              </a:lnSpc>
              <a:spcAft>
                <a:spcPts val="1200"/>
              </a:spcAft>
              <a:buFont typeface="+mj-lt"/>
              <a:buAutoNum type="arabicPeriod"/>
            </a:pPr>
            <a:r>
              <a:rPr lang="en-US" sz="3400" dirty="0" err="1" smtClean="0"/>
              <a:t>Vagolytics</a:t>
            </a:r>
            <a:r>
              <a:rPr lang="en-US" sz="3400" dirty="0" smtClean="0"/>
              <a:t> (atropine) to increase heart rate.   </a:t>
            </a:r>
          </a:p>
          <a:p>
            <a:pPr marL="514350" indent="-514350" algn="just">
              <a:lnSpc>
                <a:spcPct val="150000"/>
              </a:lnSpc>
              <a:spcAft>
                <a:spcPts val="1200"/>
              </a:spcAft>
              <a:buNone/>
            </a:pPr>
            <a:r>
              <a:rPr lang="en-US" sz="3400" dirty="0" smtClean="0"/>
              <a:t>                   *********************************</a:t>
            </a:r>
            <a:endParaRPr lang="en-US" sz="3400" dirty="0"/>
          </a:p>
          <a:p>
            <a:pPr marL="514350" indent="-514350" algn="just">
              <a:lnSpc>
                <a:spcPct val="150000"/>
              </a:lnSpc>
              <a:spcAft>
                <a:spcPts val="1200"/>
              </a:spcAft>
              <a:buFont typeface="+mj-lt"/>
              <a:buAutoNum type="arabicPeriod"/>
            </a:pPr>
            <a:endParaRPr lang="en-US" sz="3400"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7037"/>
            <a:ext cx="8229600" cy="5440363"/>
          </a:xfrm>
        </p:spPr>
        <p:txBody>
          <a:bodyPr>
            <a:normAutofit fontScale="92500"/>
          </a:bodyPr>
          <a:lstStyle/>
          <a:p>
            <a:pPr marL="514350" indent="-514350" algn="ctr">
              <a:buNone/>
            </a:pPr>
            <a:r>
              <a:rPr lang="en-US" sz="4400" b="1" dirty="0" smtClean="0">
                <a:solidFill>
                  <a:schemeClr val="accent6">
                    <a:lumMod val="75000"/>
                  </a:schemeClr>
                </a:solidFill>
              </a:rPr>
              <a:t>ACUTE ADRENAL INSUFFICIENCY</a:t>
            </a:r>
          </a:p>
          <a:p>
            <a:pPr marL="514350" indent="-514350" algn="just">
              <a:buNone/>
            </a:pPr>
            <a:r>
              <a:rPr lang="en-US" dirty="0" smtClean="0"/>
              <a:t>When  due to injury or some pathology in adrenal glands, its secretion decreases, resulting in deficiency of adrenalin and nor-adrenalin.</a:t>
            </a:r>
          </a:p>
          <a:p>
            <a:pPr marL="514350" indent="-514350" algn="just">
              <a:buNone/>
            </a:pPr>
            <a:r>
              <a:rPr lang="en-US" b="1" dirty="0" smtClean="0">
                <a:solidFill>
                  <a:srgbClr val="00B050"/>
                </a:solidFill>
              </a:rPr>
              <a:t>Causes-</a:t>
            </a:r>
          </a:p>
          <a:p>
            <a:pPr marL="974725" indent="-974725" algn="just">
              <a:buNone/>
            </a:pPr>
            <a:r>
              <a:rPr lang="en-US" dirty="0" smtClean="0"/>
              <a:t>    1. Primary adrenal insufficiency (Addison’ disease)</a:t>
            </a:r>
          </a:p>
          <a:p>
            <a:pPr marL="974725" indent="-974725" algn="just">
              <a:buNone/>
            </a:pPr>
            <a:endParaRPr lang="en-US" dirty="0" smtClean="0"/>
          </a:p>
          <a:p>
            <a:pPr marL="974725" indent="-974725" algn="just">
              <a:buNone/>
            </a:pPr>
            <a:r>
              <a:rPr lang="en-US" dirty="0" smtClean="0"/>
              <a:t>    2. Secondary adrenal insufficiency(pituitary gland injury, compression) </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10000"/>
          </a:bodyPr>
          <a:lstStyle/>
          <a:p>
            <a:pPr>
              <a:buNone/>
            </a:pPr>
            <a:r>
              <a:rPr lang="en-US" dirty="0" smtClean="0">
                <a:solidFill>
                  <a:srgbClr val="C00000"/>
                </a:solidFill>
              </a:rPr>
              <a:t>Clinical features-</a:t>
            </a:r>
          </a:p>
          <a:p>
            <a:pPr algn="just">
              <a:buNone/>
            </a:pPr>
            <a:r>
              <a:rPr lang="en-US" dirty="0" smtClean="0"/>
              <a:t>    Headache, profound weakness, fatigue, sluggish and </a:t>
            </a:r>
            <a:r>
              <a:rPr lang="en-US" dirty="0" err="1" smtClean="0"/>
              <a:t>lethorgic</a:t>
            </a:r>
            <a:r>
              <a:rPr lang="en-US" dirty="0" smtClean="0"/>
              <a:t> movement.</a:t>
            </a:r>
          </a:p>
          <a:p>
            <a:pPr algn="just">
              <a:buNone/>
            </a:pPr>
            <a:r>
              <a:rPr lang="en-US" dirty="0" smtClean="0"/>
              <a:t>    Nausea, vomiting, low blood pressure, dehydration, rapid heart rate, confusion or in coma.</a:t>
            </a:r>
          </a:p>
          <a:p>
            <a:pPr>
              <a:buNone/>
            </a:pPr>
            <a:r>
              <a:rPr lang="en-US" dirty="0" smtClean="0">
                <a:solidFill>
                  <a:srgbClr val="C00000"/>
                </a:solidFill>
              </a:rPr>
              <a:t>Treatment-</a:t>
            </a:r>
          </a:p>
          <a:p>
            <a:pPr marL="920750">
              <a:buNone/>
            </a:pPr>
            <a:r>
              <a:rPr lang="en-US" dirty="0" smtClean="0"/>
              <a:t>1. Care of A B C.</a:t>
            </a:r>
          </a:p>
          <a:p>
            <a:pPr marL="920750">
              <a:buNone/>
            </a:pPr>
            <a:r>
              <a:rPr lang="en-US" dirty="0" smtClean="0"/>
              <a:t>2. </a:t>
            </a:r>
            <a:r>
              <a:rPr lang="en-US" dirty="0" err="1" smtClean="0"/>
              <a:t>Hydrocatisone</a:t>
            </a:r>
            <a:r>
              <a:rPr lang="en-US" dirty="0" smtClean="0"/>
              <a:t> 100-300mg intravenously.</a:t>
            </a:r>
          </a:p>
          <a:p>
            <a:pPr marL="920750">
              <a:buNone/>
            </a:pPr>
            <a:r>
              <a:rPr lang="en-US" dirty="0" smtClean="0"/>
              <a:t>3. Treat the precipitating factor.</a:t>
            </a:r>
          </a:p>
          <a:p>
            <a:pPr marL="920750">
              <a:buNone/>
            </a:pPr>
            <a:r>
              <a:rPr lang="en-US" dirty="0" smtClean="0"/>
              <a:t>4. </a:t>
            </a:r>
            <a:r>
              <a:rPr lang="en-US" smtClean="0"/>
              <a:t>Antibiotics </a:t>
            </a:r>
            <a:r>
              <a:rPr lang="en-US" dirty="0" smtClean="0"/>
              <a:t>as required.</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r>
              <a:rPr lang="en-US" dirty="0" smtClean="0"/>
              <a:t>                  </a:t>
            </a:r>
            <a:r>
              <a:rPr lang="en-US" sz="4000" dirty="0" smtClean="0">
                <a:solidFill>
                  <a:srgbClr val="FF0000"/>
                </a:solidFill>
              </a:rPr>
              <a:t>OBSTRUCTIVE  SHOCK</a:t>
            </a: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b="1" dirty="0" smtClean="0">
                <a:solidFill>
                  <a:srgbClr val="7030A0"/>
                </a:solidFill>
              </a:rPr>
              <a:t>OBSTRUCTIVE SHOCK</a:t>
            </a:r>
            <a:endParaRPr lang="en-US" b="1" dirty="0">
              <a:solidFill>
                <a:srgbClr val="7030A0"/>
              </a:solidFill>
            </a:endParaRPr>
          </a:p>
        </p:txBody>
      </p:sp>
      <p:sp>
        <p:nvSpPr>
          <p:cNvPr id="3" name="Content Placeholder 2"/>
          <p:cNvSpPr>
            <a:spLocks noGrp="1"/>
          </p:cNvSpPr>
          <p:nvPr>
            <p:ph idx="1"/>
          </p:nvPr>
        </p:nvSpPr>
        <p:spPr>
          <a:xfrm>
            <a:off x="152400" y="838200"/>
            <a:ext cx="8991600" cy="6019800"/>
          </a:xfrm>
        </p:spPr>
        <p:txBody>
          <a:bodyPr>
            <a:normAutofit fontScale="92500" lnSpcReduction="10000"/>
          </a:bodyPr>
          <a:lstStyle/>
          <a:p>
            <a:pPr>
              <a:buNone/>
            </a:pPr>
            <a:r>
              <a:rPr lang="en-US" dirty="0" smtClean="0"/>
              <a:t>It can be due to-</a:t>
            </a:r>
          </a:p>
          <a:p>
            <a:pPr>
              <a:buNone/>
            </a:pPr>
            <a:r>
              <a:rPr lang="en-US" dirty="0" smtClean="0"/>
              <a:t>    </a:t>
            </a:r>
            <a:r>
              <a:rPr lang="en-US" dirty="0" smtClean="0">
                <a:solidFill>
                  <a:srgbClr val="00B050"/>
                </a:solidFill>
              </a:rPr>
              <a:t>1 Cardiac </a:t>
            </a:r>
            <a:r>
              <a:rPr lang="en-US" dirty="0" err="1" smtClean="0">
                <a:solidFill>
                  <a:srgbClr val="00B050"/>
                </a:solidFill>
              </a:rPr>
              <a:t>temponade</a:t>
            </a:r>
            <a:r>
              <a:rPr lang="en-US" dirty="0" smtClean="0">
                <a:solidFill>
                  <a:srgbClr val="00B050"/>
                </a:solidFill>
              </a:rPr>
              <a:t> or  2.Tension </a:t>
            </a:r>
            <a:r>
              <a:rPr lang="en-US" dirty="0" err="1" smtClean="0">
                <a:solidFill>
                  <a:srgbClr val="00B050"/>
                </a:solidFill>
              </a:rPr>
              <a:t>pneumothorax</a:t>
            </a:r>
            <a:r>
              <a:rPr lang="en-US" dirty="0" smtClean="0"/>
              <a:t>.</a:t>
            </a:r>
          </a:p>
          <a:p>
            <a:pPr>
              <a:buNone/>
            </a:pPr>
            <a:r>
              <a:rPr lang="en-US" b="1" dirty="0" smtClean="0">
                <a:solidFill>
                  <a:srgbClr val="C00000"/>
                </a:solidFill>
              </a:rPr>
              <a:t>CARDIAC TEMPONADE-</a:t>
            </a:r>
            <a:r>
              <a:rPr lang="en-US" dirty="0" smtClean="0"/>
              <a:t>There is impedance to either inflow or outflow of blood into or out of the </a:t>
            </a:r>
            <a:r>
              <a:rPr lang="en-US" dirty="0" err="1" smtClean="0"/>
              <a:t>heart.This</a:t>
            </a:r>
            <a:r>
              <a:rPr lang="en-US" dirty="0" smtClean="0"/>
              <a:t> is seen when pericardium is filled with blood or fluid which hampers the normal venous  filling of the heart as well as outflow.</a:t>
            </a:r>
          </a:p>
          <a:p>
            <a:pPr>
              <a:buNone/>
            </a:pPr>
            <a:r>
              <a:rPr lang="en-US" dirty="0" smtClean="0"/>
              <a:t>Clinically the blood pressure is low and central venous pressure is </a:t>
            </a:r>
            <a:r>
              <a:rPr lang="en-US" dirty="0" err="1" smtClean="0"/>
              <a:t>high.Pulsus</a:t>
            </a:r>
            <a:r>
              <a:rPr lang="en-US" dirty="0" smtClean="0"/>
              <a:t> </a:t>
            </a:r>
            <a:r>
              <a:rPr lang="en-US" dirty="0" err="1" smtClean="0"/>
              <a:t>paradoxus</a:t>
            </a:r>
            <a:r>
              <a:rPr lang="en-US" dirty="0" smtClean="0"/>
              <a:t> is also seen.</a:t>
            </a:r>
          </a:p>
          <a:p>
            <a:pPr>
              <a:buNone/>
            </a:pPr>
            <a:r>
              <a:rPr lang="en-US" b="1" dirty="0" smtClean="0">
                <a:solidFill>
                  <a:srgbClr val="C00000"/>
                </a:solidFill>
              </a:rPr>
              <a:t>TREATMENT-</a:t>
            </a:r>
            <a:r>
              <a:rPr lang="en-US" dirty="0" smtClean="0"/>
              <a:t>1.Maintain preload with fluids or blood</a:t>
            </a:r>
          </a:p>
          <a:p>
            <a:pPr>
              <a:buNone/>
            </a:pPr>
            <a:r>
              <a:rPr lang="en-US" dirty="0" smtClean="0"/>
              <a:t>                        2.Relief of </a:t>
            </a:r>
            <a:r>
              <a:rPr lang="en-US" dirty="0" err="1" smtClean="0"/>
              <a:t>obstruction,drain</a:t>
            </a:r>
            <a:r>
              <a:rPr lang="en-US" dirty="0" smtClean="0"/>
              <a:t> the pericardial cavity as early as possible.</a:t>
            </a:r>
          </a:p>
          <a:p>
            <a:pPr>
              <a:buNone/>
            </a:pP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Related image"/>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Treatment</a:t>
            </a:r>
            <a:endParaRPr lang="en-US" dirty="0"/>
          </a:p>
        </p:txBody>
      </p:sp>
      <p:sp>
        <p:nvSpPr>
          <p:cNvPr id="3" name="Content Placeholder 2"/>
          <p:cNvSpPr>
            <a:spLocks noGrp="1"/>
          </p:cNvSpPr>
          <p:nvPr>
            <p:ph idx="1"/>
          </p:nvPr>
        </p:nvSpPr>
        <p:spPr>
          <a:xfrm>
            <a:off x="457200" y="990600"/>
            <a:ext cx="8229600" cy="5135563"/>
          </a:xfrm>
        </p:spPr>
        <p:txBody>
          <a:bodyPr/>
          <a:lstStyle/>
          <a:p>
            <a:pPr>
              <a:buNone/>
            </a:pPr>
            <a:endParaRPr lang="en-US" dirty="0" smtClean="0"/>
          </a:p>
          <a:p>
            <a:pPr>
              <a:buNone/>
            </a:pPr>
            <a:r>
              <a:rPr lang="en-US" dirty="0" smtClean="0"/>
              <a:t>  * To maintain the preload with fluids or blood as Indicated.</a:t>
            </a:r>
          </a:p>
          <a:p>
            <a:pPr>
              <a:buNone/>
            </a:pPr>
            <a:r>
              <a:rPr lang="en-US" dirty="0" smtClean="0"/>
              <a:t>  *Relief of obstruction</a:t>
            </a:r>
          </a:p>
          <a:p>
            <a:pPr>
              <a:buNone/>
            </a:pPr>
            <a:r>
              <a:rPr lang="en-US" dirty="0" smtClean="0"/>
              <a:t>  *Drain the pericardial cavity as early as</a:t>
            </a:r>
          </a:p>
          <a:p>
            <a:pPr>
              <a:buNone/>
            </a:pPr>
            <a:r>
              <a:rPr lang="en-US" dirty="0" smtClean="0"/>
              <a:t>     possible and release the pressure on heart. </a:t>
            </a:r>
          </a:p>
          <a:p>
            <a:pPr>
              <a:buNone/>
            </a:pP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915400" cy="6858000"/>
          </a:xfrm>
        </p:spPr>
        <p:txBody>
          <a:bodyPr>
            <a:normAutofit/>
          </a:bodyPr>
          <a:lstStyle/>
          <a:p>
            <a:pPr>
              <a:buNone/>
            </a:pPr>
            <a:r>
              <a:rPr lang="en-US" sz="3473" dirty="0" smtClean="0">
                <a:solidFill>
                  <a:srgbClr val="C00000"/>
                </a:solidFill>
              </a:rPr>
              <a:t>                 TENSION PNEUMOTHORAX</a:t>
            </a:r>
          </a:p>
          <a:p>
            <a:pPr marL="514350" indent="-514350">
              <a:buNone/>
            </a:pPr>
            <a:r>
              <a:rPr lang="en-US" sz="2800" dirty="0" smtClean="0"/>
              <a:t>Causes- 1.Injury to lung due to trauma</a:t>
            </a:r>
          </a:p>
          <a:p>
            <a:pPr marL="514350" indent="-514350">
              <a:buNone/>
            </a:pPr>
            <a:r>
              <a:rPr lang="en-US" sz="2800" dirty="0" smtClean="0"/>
              <a:t>               2.Ventilator induced </a:t>
            </a:r>
            <a:r>
              <a:rPr lang="en-US" sz="2800" dirty="0" err="1" smtClean="0"/>
              <a:t>barotrauma</a:t>
            </a:r>
            <a:endParaRPr lang="en-US" sz="2800" dirty="0" smtClean="0"/>
          </a:p>
          <a:p>
            <a:pPr marL="514350" indent="-514350">
              <a:buNone/>
            </a:pPr>
            <a:r>
              <a:rPr lang="en-US" sz="2800" dirty="0" smtClean="0"/>
              <a:t>               3. Rupture of emphysematous bulla</a:t>
            </a:r>
          </a:p>
          <a:p>
            <a:pPr marL="514350" indent="-514350">
              <a:buNone/>
            </a:pPr>
            <a:r>
              <a:rPr lang="en-US" sz="2800" dirty="0" smtClean="0"/>
              <a:t>Clinical features-</a:t>
            </a:r>
          </a:p>
          <a:p>
            <a:pPr marL="350838" indent="-228600">
              <a:buNone/>
            </a:pPr>
            <a:r>
              <a:rPr lang="en-US" sz="2800" dirty="0" smtClean="0"/>
              <a:t>          1. </a:t>
            </a:r>
            <a:r>
              <a:rPr lang="en-US" sz="2800" dirty="0" err="1" smtClean="0"/>
              <a:t>Cynosis</a:t>
            </a:r>
            <a:endParaRPr lang="en-US" sz="2800" dirty="0" smtClean="0"/>
          </a:p>
          <a:p>
            <a:pPr marL="350838" indent="-228600">
              <a:buNone/>
            </a:pPr>
            <a:r>
              <a:rPr lang="en-US" sz="2800" dirty="0" smtClean="0"/>
              <a:t>          2. Distended neck veins.</a:t>
            </a:r>
          </a:p>
          <a:p>
            <a:pPr marL="350838" indent="-228600">
              <a:buNone/>
            </a:pPr>
            <a:r>
              <a:rPr lang="en-US" sz="2800" dirty="0" smtClean="0"/>
              <a:t>          3. </a:t>
            </a:r>
            <a:r>
              <a:rPr lang="en-US" sz="2800" dirty="0" err="1" smtClean="0"/>
              <a:t>Tachypnoea</a:t>
            </a:r>
            <a:r>
              <a:rPr lang="en-US" sz="2800" dirty="0" smtClean="0"/>
              <a:t>, </a:t>
            </a:r>
            <a:r>
              <a:rPr lang="en-US" sz="2800" dirty="0" err="1" smtClean="0"/>
              <a:t>dyspnoea</a:t>
            </a:r>
            <a:r>
              <a:rPr lang="en-US" sz="2800" dirty="0" smtClean="0"/>
              <a:t> or even </a:t>
            </a:r>
            <a:r>
              <a:rPr lang="en-US" sz="2800" dirty="0" err="1" smtClean="0"/>
              <a:t>resp.arrest</a:t>
            </a:r>
            <a:r>
              <a:rPr lang="en-US" sz="2800" dirty="0" smtClean="0"/>
              <a:t>.</a:t>
            </a:r>
          </a:p>
          <a:p>
            <a:pPr marL="1265238" indent="-1143000">
              <a:buNone/>
            </a:pPr>
            <a:r>
              <a:rPr lang="en-US" sz="2800" dirty="0" smtClean="0"/>
              <a:t>          4. </a:t>
            </a:r>
            <a:r>
              <a:rPr lang="en-US" sz="2800" dirty="0" err="1" smtClean="0"/>
              <a:t>Auscaltation</a:t>
            </a:r>
            <a:r>
              <a:rPr lang="en-US" sz="2800" dirty="0" smtClean="0"/>
              <a:t>-no air entry on side of </a:t>
            </a:r>
            <a:r>
              <a:rPr lang="en-US" sz="2800" dirty="0" err="1" smtClean="0"/>
              <a:t>pneumothorax</a:t>
            </a:r>
            <a:r>
              <a:rPr lang="en-US" sz="2800" dirty="0" smtClean="0"/>
              <a:t> and on </a:t>
            </a:r>
            <a:r>
              <a:rPr lang="en-US" sz="2800" dirty="0" err="1" smtClean="0"/>
              <a:t>perccussion</a:t>
            </a:r>
            <a:r>
              <a:rPr lang="en-US" sz="2800" dirty="0" smtClean="0"/>
              <a:t>-hyper resonance.</a:t>
            </a:r>
          </a:p>
          <a:p>
            <a:pPr marL="350838" indent="-228600">
              <a:buNone/>
            </a:pPr>
            <a:r>
              <a:rPr lang="en-US" sz="2800" dirty="0" smtClean="0"/>
              <a:t>          5. </a:t>
            </a:r>
            <a:r>
              <a:rPr lang="en-US" sz="2800" dirty="0" err="1" smtClean="0"/>
              <a:t>Tachycardia,hypotension</a:t>
            </a:r>
            <a:r>
              <a:rPr lang="en-US" sz="2800" dirty="0" smtClean="0"/>
              <a:t> and even cardiac arrest.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AutoShape 2" descr="Image result for tension pneumothora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6804" name="Picture 4" descr="Image result for tension pneumothorax"/>
          <p:cNvPicPr>
            <a:picLocks noChangeAspect="1" noChangeArrowheads="1"/>
          </p:cNvPicPr>
          <p:nvPr/>
        </p:nvPicPr>
        <p:blipFill>
          <a:blip r:embed="rId2"/>
          <a:srcRect/>
          <a:stretch>
            <a:fillRect/>
          </a:stretch>
        </p:blipFill>
        <p:spPr bwMode="auto">
          <a:xfrm>
            <a:off x="0" y="304800"/>
            <a:ext cx="9143999" cy="6649526"/>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77000"/>
          </a:xfrm>
        </p:spPr>
        <p:txBody>
          <a:bodyPr>
            <a:normAutofit/>
          </a:bodyPr>
          <a:lstStyle/>
          <a:p>
            <a:pPr algn="ctr">
              <a:buNone/>
            </a:pPr>
            <a:r>
              <a:rPr lang="en-US" b="1" dirty="0" smtClean="0"/>
              <a:t>  TREATMENT</a:t>
            </a:r>
          </a:p>
          <a:p>
            <a:pPr algn="just">
              <a:lnSpc>
                <a:spcPct val="200000"/>
              </a:lnSpc>
              <a:buNone/>
            </a:pPr>
            <a:r>
              <a:rPr lang="en-US" sz="2200" b="1" dirty="0" smtClean="0">
                <a:solidFill>
                  <a:srgbClr val="FFC000"/>
                </a:solidFill>
              </a:rPr>
              <a:t>Specific</a:t>
            </a:r>
            <a:r>
              <a:rPr lang="en-US" sz="2200" dirty="0" smtClean="0"/>
              <a:t>—A wide bore needle/</a:t>
            </a:r>
            <a:r>
              <a:rPr lang="en-US" sz="2200" dirty="0" err="1" smtClean="0"/>
              <a:t>cannula</a:t>
            </a:r>
            <a:r>
              <a:rPr lang="en-US" sz="2200" dirty="0" smtClean="0"/>
              <a:t> is to be inserted into the affected side of pleural cavity to drain the air. The needle is inserted in mid-</a:t>
            </a:r>
            <a:r>
              <a:rPr lang="en-US" sz="2200" dirty="0" err="1" smtClean="0"/>
              <a:t>clavicular</a:t>
            </a:r>
            <a:r>
              <a:rPr lang="en-US" sz="2200" dirty="0" smtClean="0"/>
              <a:t> line in 2</a:t>
            </a:r>
            <a:r>
              <a:rPr lang="en-US" sz="2200" baseline="30000" dirty="0" smtClean="0"/>
              <a:t>nd</a:t>
            </a:r>
            <a:r>
              <a:rPr lang="en-US" sz="2200" dirty="0" smtClean="0"/>
              <a:t> </a:t>
            </a:r>
            <a:r>
              <a:rPr lang="en-US" sz="2200" dirty="0" err="1" smtClean="0"/>
              <a:t>intercostal</a:t>
            </a:r>
            <a:r>
              <a:rPr lang="en-US" sz="2200" dirty="0" smtClean="0"/>
              <a:t> space on affected side. This is followed by insertion of tube </a:t>
            </a:r>
            <a:r>
              <a:rPr lang="en-US" sz="2200" dirty="0" err="1" smtClean="0"/>
              <a:t>thoracostomy</a:t>
            </a:r>
            <a:r>
              <a:rPr lang="en-US" sz="2200" dirty="0" smtClean="0"/>
              <a:t>.</a:t>
            </a:r>
          </a:p>
          <a:p>
            <a:pPr algn="just">
              <a:lnSpc>
                <a:spcPct val="200000"/>
              </a:lnSpc>
              <a:buNone/>
            </a:pPr>
            <a:r>
              <a:rPr lang="en-US" b="1" dirty="0" smtClean="0">
                <a:solidFill>
                  <a:srgbClr val="FFC000"/>
                </a:solidFill>
              </a:rPr>
              <a:t>General  : </a:t>
            </a:r>
            <a:r>
              <a:rPr lang="en-US" b="1" dirty="0" smtClean="0"/>
              <a:t> </a:t>
            </a:r>
            <a:r>
              <a:rPr lang="en-US" sz="2000" dirty="0" smtClean="0"/>
              <a:t>Care of ABC</a:t>
            </a:r>
          </a:p>
          <a:p>
            <a:pPr algn="just">
              <a:lnSpc>
                <a:spcPct val="200000"/>
              </a:lnSpc>
              <a:buNone/>
            </a:pPr>
            <a:r>
              <a:rPr lang="en-US" sz="2000" dirty="0" smtClean="0"/>
              <a:t>			O</a:t>
            </a:r>
            <a:r>
              <a:rPr lang="en-US" sz="2000" baseline="-25000" dirty="0" smtClean="0"/>
              <a:t>2</a:t>
            </a:r>
            <a:r>
              <a:rPr lang="en-US" sz="2000" dirty="0" smtClean="0"/>
              <a:t> inhalation through mask / incubation </a:t>
            </a:r>
          </a:p>
          <a:p>
            <a:pPr algn="just">
              <a:lnSpc>
                <a:spcPct val="200000"/>
              </a:lnSpc>
              <a:buNone/>
            </a:pPr>
            <a:r>
              <a:rPr lang="en-US" sz="2000" dirty="0" smtClean="0"/>
              <a:t>			IV line her fluid infusion and medication </a:t>
            </a:r>
          </a:p>
          <a:p>
            <a:pPr algn="just">
              <a:lnSpc>
                <a:spcPct val="200000"/>
              </a:lnSpc>
              <a:buNone/>
            </a:pPr>
            <a:r>
              <a:rPr lang="en-US" sz="2000" dirty="0" smtClean="0"/>
              <a:t>			Proper nursing care</a:t>
            </a:r>
          </a:p>
          <a:p>
            <a:pPr algn="just">
              <a:lnSpc>
                <a:spcPct val="200000"/>
              </a:lnSpc>
              <a:buNone/>
            </a:pPr>
            <a:endParaRPr lang="en-US" dirty="0" smtClean="0"/>
          </a:p>
          <a:p>
            <a:pPr algn="just">
              <a:lnSpc>
                <a:spcPct val="200000"/>
              </a:lnSpc>
              <a:buNone/>
            </a:pPr>
            <a:endParaRPr lang="en-US" dirty="0" smtClean="0">
              <a:solidFill>
                <a:srgbClr val="FFC000"/>
              </a:solidFill>
            </a:endParaRPr>
          </a:p>
          <a:p>
            <a:pPr algn="just">
              <a:lnSpc>
                <a:spcPct val="200000"/>
              </a:lnSpc>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944562"/>
          </a:xfrm>
        </p:spPr>
        <p:txBody>
          <a:bodyPr>
            <a:normAutofit/>
          </a:bodyPr>
          <a:lstStyle/>
          <a:p>
            <a:pPr algn="l"/>
            <a:r>
              <a:rPr lang="en-US" sz="2400" b="1" dirty="0" smtClean="0">
                <a:solidFill>
                  <a:srgbClr val="FF0000"/>
                </a:solidFill>
              </a:rPr>
              <a:t>Classification of hemorrhage contd.-</a:t>
            </a:r>
            <a:endParaRPr lang="en-US" sz="2400" b="1" dirty="0">
              <a:solidFill>
                <a:srgbClr val="FF0000"/>
              </a:solidFill>
            </a:endParaRPr>
          </a:p>
        </p:txBody>
      </p:sp>
      <p:sp>
        <p:nvSpPr>
          <p:cNvPr id="3" name="Content Placeholder 2"/>
          <p:cNvSpPr>
            <a:spLocks noGrp="1"/>
          </p:cNvSpPr>
          <p:nvPr>
            <p:ph idx="1"/>
          </p:nvPr>
        </p:nvSpPr>
        <p:spPr>
          <a:xfrm>
            <a:off x="253218" y="1143000"/>
            <a:ext cx="8662182" cy="5410200"/>
          </a:xfrm>
        </p:spPr>
        <p:txBody>
          <a:bodyPr>
            <a:normAutofit fontScale="70000" lnSpcReduction="20000"/>
          </a:bodyPr>
          <a:lstStyle/>
          <a:p>
            <a:pPr>
              <a:buNone/>
            </a:pPr>
            <a:r>
              <a:rPr lang="en-US" sz="4100" dirty="0" smtClean="0">
                <a:solidFill>
                  <a:schemeClr val="tx2"/>
                </a:solidFill>
              </a:rPr>
              <a:t>2. Depending upon the site of bleeding-</a:t>
            </a:r>
          </a:p>
          <a:p>
            <a:pPr marL="1778000" indent="-406400">
              <a:buNone/>
            </a:pPr>
            <a:r>
              <a:rPr lang="en-US" dirty="0" smtClean="0"/>
              <a:t>A) Internal bleeding-Rupture of liver ,aneurism  burst etc.</a:t>
            </a:r>
          </a:p>
          <a:p>
            <a:pPr marL="1714500">
              <a:buNone/>
            </a:pPr>
            <a:r>
              <a:rPr lang="en-US" dirty="0" smtClean="0"/>
              <a:t>        		</a:t>
            </a:r>
          </a:p>
          <a:p>
            <a:pPr marL="1714500">
              <a:buNone/>
            </a:pPr>
            <a:r>
              <a:rPr lang="en-US" dirty="0" smtClean="0"/>
              <a:t> B) External bleeding-Thru. Cut in skin or through existing openings of body like-nose, ear anus, vagina.</a:t>
            </a:r>
          </a:p>
          <a:p>
            <a:pPr>
              <a:buNone/>
            </a:pPr>
            <a:r>
              <a:rPr lang="en-US" sz="4100" dirty="0" smtClean="0">
                <a:solidFill>
                  <a:schemeClr val="tx2"/>
                </a:solidFill>
              </a:rPr>
              <a:t>3.Depending upon the timing in surgically operated patient-</a:t>
            </a:r>
          </a:p>
          <a:p>
            <a:pPr marL="1663700">
              <a:buNone/>
            </a:pPr>
            <a:r>
              <a:rPr lang="en-US" dirty="0" smtClean="0"/>
              <a:t>A)Primary hemorrhage</a:t>
            </a:r>
          </a:p>
          <a:p>
            <a:pPr marL="1663700">
              <a:buNone/>
            </a:pPr>
            <a:r>
              <a:rPr lang="en-US" dirty="0" smtClean="0"/>
              <a:t>B)Reactionary hemorrhage</a:t>
            </a:r>
          </a:p>
          <a:p>
            <a:pPr marL="1663700">
              <a:buNone/>
            </a:pPr>
            <a:r>
              <a:rPr lang="en-US" dirty="0" smtClean="0"/>
              <a:t>C)Secondary hemorrhage</a:t>
            </a:r>
          </a:p>
          <a:p>
            <a:pPr>
              <a:buNone/>
            </a:pPr>
            <a:r>
              <a:rPr lang="en-US" sz="4200" dirty="0" smtClean="0">
                <a:solidFill>
                  <a:schemeClr val="tx2"/>
                </a:solidFill>
              </a:rPr>
              <a:t>4.Depending upon the onset of </a:t>
            </a:r>
            <a:r>
              <a:rPr lang="en-US" sz="4200" dirty="0" err="1" smtClean="0">
                <a:solidFill>
                  <a:schemeClr val="tx2"/>
                </a:solidFill>
              </a:rPr>
              <a:t>haemorrhage</a:t>
            </a:r>
            <a:r>
              <a:rPr lang="en-US" sz="4200" dirty="0" smtClean="0">
                <a:solidFill>
                  <a:schemeClr val="tx2"/>
                </a:solidFill>
              </a:rPr>
              <a:t>.</a:t>
            </a:r>
          </a:p>
          <a:p>
            <a:pPr marL="1549400">
              <a:buNone/>
            </a:pPr>
            <a:r>
              <a:rPr lang="en-US" dirty="0" smtClean="0"/>
              <a:t> A)Acute</a:t>
            </a:r>
          </a:p>
          <a:p>
            <a:pPr marL="1549400">
              <a:buNone/>
            </a:pPr>
            <a:r>
              <a:rPr lang="en-US" dirty="0" smtClean="0"/>
              <a:t> B) Chronic in nature.</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0" y="27320"/>
            <a:ext cx="9144000" cy="660208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HYPERBARIC OXYGEN</a:t>
            </a:r>
            <a:endParaRPr lang="en-US" dirty="0"/>
          </a:p>
        </p:txBody>
      </p:sp>
      <p:sp>
        <p:nvSpPr>
          <p:cNvPr id="3" name="Content Placeholder 2"/>
          <p:cNvSpPr>
            <a:spLocks noGrp="1"/>
          </p:cNvSpPr>
          <p:nvPr>
            <p:ph idx="1"/>
          </p:nvPr>
        </p:nvSpPr>
        <p:spPr>
          <a:xfrm>
            <a:off x="457200" y="1295400"/>
            <a:ext cx="8229600" cy="4830763"/>
          </a:xfrm>
        </p:spPr>
        <p:txBody>
          <a:bodyPr>
            <a:normAutofit fontScale="85000" lnSpcReduction="10000"/>
          </a:bodyPr>
          <a:lstStyle/>
          <a:p>
            <a:pPr algn="just">
              <a:buNone/>
            </a:pPr>
            <a:r>
              <a:rPr lang="en-US" b="1" dirty="0" smtClean="0">
                <a:solidFill>
                  <a:srgbClr val="C00000"/>
                </a:solidFill>
              </a:rPr>
              <a:t>Definition-</a:t>
            </a:r>
            <a:r>
              <a:rPr lang="en-US" dirty="0" smtClean="0"/>
              <a:t>When the oxygen is given to a patient under 1.5 to 2 times greater than the atmospheric pressure in a  special chamber for treatment purpose.</a:t>
            </a:r>
          </a:p>
          <a:p>
            <a:pPr algn="just">
              <a:buNone/>
            </a:pPr>
            <a:r>
              <a:rPr lang="en-US" dirty="0" smtClean="0">
                <a:solidFill>
                  <a:srgbClr val="7030A0"/>
                </a:solidFill>
              </a:rPr>
              <a:t>Indication-</a:t>
            </a:r>
            <a:r>
              <a:rPr lang="en-US" dirty="0" smtClean="0"/>
              <a:t>1.Decompression disease(</a:t>
            </a:r>
            <a:r>
              <a:rPr lang="en-US" dirty="0" err="1" smtClean="0"/>
              <a:t>caisson’disease</a:t>
            </a:r>
            <a:r>
              <a:rPr lang="en-US" dirty="0" smtClean="0"/>
              <a:t>)</a:t>
            </a:r>
          </a:p>
          <a:p>
            <a:pPr algn="just">
              <a:buNone/>
            </a:pPr>
            <a:r>
              <a:rPr lang="en-US" dirty="0" smtClean="0"/>
              <a:t>                   2.Carban mono oxide gas poisoning.</a:t>
            </a:r>
          </a:p>
          <a:p>
            <a:pPr algn="just">
              <a:buNone/>
            </a:pPr>
            <a:r>
              <a:rPr lang="en-US" dirty="0" smtClean="0"/>
              <a:t>                   3.Gas gangrene</a:t>
            </a:r>
          </a:p>
          <a:p>
            <a:pPr algn="just">
              <a:buNone/>
            </a:pPr>
            <a:r>
              <a:rPr lang="en-US" dirty="0" smtClean="0"/>
              <a:t>                   4.Tetanus</a:t>
            </a:r>
          </a:p>
          <a:p>
            <a:pPr algn="just">
              <a:buNone/>
            </a:pPr>
            <a:r>
              <a:rPr lang="en-US" dirty="0" smtClean="0"/>
              <a:t>                    5.Air embolism</a:t>
            </a:r>
          </a:p>
          <a:p>
            <a:pPr algn="just">
              <a:buNone/>
            </a:pPr>
            <a:r>
              <a:rPr lang="en-US" dirty="0" smtClean="0"/>
              <a:t>                    6.In cancer patient ,to raise </a:t>
            </a:r>
            <a:r>
              <a:rPr lang="en-US" dirty="0" err="1" smtClean="0"/>
              <a:t>radiosensitivity</a:t>
            </a:r>
            <a:r>
              <a:rPr lang="en-US" dirty="0" smtClean="0"/>
              <a:t>.</a:t>
            </a:r>
          </a:p>
          <a:p>
            <a:pPr algn="just">
              <a:buNone/>
            </a:pPr>
            <a:r>
              <a:rPr lang="en-US" dirty="0" smtClean="0"/>
              <a:t>Contra-indication-  Tension </a:t>
            </a:r>
            <a:r>
              <a:rPr lang="en-US" dirty="0" err="1" smtClean="0"/>
              <a:t>pneumothorax</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CENTRAL VENOUS PRESSURE</a:t>
            </a:r>
            <a:endParaRPr lang="en-US" dirty="0"/>
          </a:p>
        </p:txBody>
      </p:sp>
      <p:sp>
        <p:nvSpPr>
          <p:cNvPr id="3" name="Content Placeholder 2"/>
          <p:cNvSpPr>
            <a:spLocks noGrp="1"/>
          </p:cNvSpPr>
          <p:nvPr>
            <p:ph idx="1"/>
          </p:nvPr>
        </p:nvSpPr>
        <p:spPr>
          <a:xfrm>
            <a:off x="381000" y="1447800"/>
            <a:ext cx="8229600" cy="5181600"/>
          </a:xfrm>
        </p:spPr>
        <p:txBody>
          <a:bodyPr>
            <a:normAutofit fontScale="92500" lnSpcReduction="10000"/>
          </a:bodyPr>
          <a:lstStyle/>
          <a:p>
            <a:pPr>
              <a:buNone/>
            </a:pPr>
            <a:r>
              <a:rPr lang="en-US" b="1" dirty="0" smtClean="0">
                <a:solidFill>
                  <a:srgbClr val="7030A0"/>
                </a:solidFill>
              </a:rPr>
              <a:t>DEFINITION-</a:t>
            </a:r>
          </a:p>
          <a:p>
            <a:pPr>
              <a:buNone/>
            </a:pPr>
            <a:r>
              <a:rPr lang="en-US" dirty="0" smtClean="0"/>
              <a:t>      </a:t>
            </a:r>
          </a:p>
          <a:p>
            <a:pPr>
              <a:buNone/>
            </a:pPr>
            <a:r>
              <a:rPr lang="en-US" dirty="0" smtClean="0"/>
              <a:t>The central venous </a:t>
            </a:r>
            <a:r>
              <a:rPr lang="en-US" b="1" dirty="0" smtClean="0"/>
              <a:t>pressure</a:t>
            </a:r>
            <a:r>
              <a:rPr lang="en-US" dirty="0" smtClean="0"/>
              <a:t> (CVP) is the </a:t>
            </a:r>
            <a:r>
              <a:rPr lang="en-US" b="1" dirty="0" smtClean="0"/>
              <a:t>pressure</a:t>
            </a:r>
            <a:r>
              <a:rPr lang="en-US" dirty="0" smtClean="0"/>
              <a:t> measured in the central veins close to the heart. It indicates </a:t>
            </a:r>
            <a:r>
              <a:rPr lang="en-US" b="1" dirty="0" smtClean="0"/>
              <a:t>mean</a:t>
            </a:r>
            <a:r>
              <a:rPr lang="en-US" dirty="0" smtClean="0"/>
              <a:t> right </a:t>
            </a:r>
            <a:r>
              <a:rPr lang="en-US" dirty="0" err="1" smtClean="0"/>
              <a:t>atrial</a:t>
            </a:r>
            <a:r>
              <a:rPr lang="en-US" dirty="0" smtClean="0"/>
              <a:t> </a:t>
            </a:r>
            <a:r>
              <a:rPr lang="en-US" b="1" dirty="0" smtClean="0"/>
              <a:t>pressure</a:t>
            </a:r>
            <a:r>
              <a:rPr lang="en-US" dirty="0" smtClean="0"/>
              <a:t> and is frequently used as an estimate of right ventricular preload. The CVP does not measure blood volume directly, although it is often used to estimate this.</a:t>
            </a:r>
          </a:p>
          <a:p>
            <a:pPr>
              <a:buNone/>
            </a:pPr>
            <a:endParaRPr lang="en-US" dirty="0" smtClean="0"/>
          </a:p>
          <a:p>
            <a:pPr>
              <a:buNone/>
            </a:pPr>
            <a:r>
              <a:rPr lang="en-US" dirty="0" smtClean="0"/>
              <a:t>       </a:t>
            </a:r>
          </a:p>
          <a:p>
            <a:pPr>
              <a:buNone/>
            </a:pPr>
            <a:endParaRPr 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marL="2225675" indent="-2225675" algn="just">
              <a:spcAft>
                <a:spcPts val="1200"/>
              </a:spcAft>
              <a:buNone/>
            </a:pPr>
            <a:r>
              <a:rPr lang="en-US" sz="5200" dirty="0" smtClean="0">
                <a:solidFill>
                  <a:srgbClr val="7030A0"/>
                </a:solidFill>
              </a:rPr>
              <a:t>Importance </a:t>
            </a:r>
            <a:r>
              <a:rPr lang="en-US" dirty="0" smtClean="0">
                <a:solidFill>
                  <a:srgbClr val="7030A0"/>
                </a:solidFill>
              </a:rPr>
              <a:t> </a:t>
            </a:r>
            <a:r>
              <a:rPr lang="en-US" dirty="0" smtClean="0"/>
              <a:t>-1. Indicates the volume of blood in the central veins.</a:t>
            </a:r>
          </a:p>
          <a:p>
            <a:pPr marL="2225675" indent="-2225675" algn="just">
              <a:spcAft>
                <a:spcPts val="1200"/>
              </a:spcAft>
              <a:buNone/>
            </a:pPr>
            <a:r>
              <a:rPr lang="en-US" dirty="0" smtClean="0"/>
              <a:t>                      2. Indicate the </a:t>
            </a:r>
            <a:r>
              <a:rPr lang="en-US" dirty="0" err="1" smtClean="0"/>
              <a:t>distensibility</a:t>
            </a:r>
            <a:r>
              <a:rPr lang="en-US" dirty="0" smtClean="0"/>
              <a:t> and </a:t>
            </a:r>
            <a:r>
              <a:rPr lang="en-US" dirty="0" err="1" smtClean="0"/>
              <a:t>contratibility</a:t>
            </a:r>
            <a:r>
              <a:rPr lang="en-US" dirty="0" smtClean="0"/>
              <a:t> of </a:t>
            </a:r>
            <a:r>
              <a:rPr lang="en-US" dirty="0" err="1" smtClean="0"/>
              <a:t>Rt.heart</a:t>
            </a:r>
            <a:r>
              <a:rPr lang="en-US" dirty="0" smtClean="0"/>
              <a:t> chamber.</a:t>
            </a:r>
          </a:p>
          <a:p>
            <a:pPr marL="2225675" indent="-2225675" algn="just">
              <a:spcAft>
                <a:spcPts val="1200"/>
              </a:spcAft>
              <a:buNone/>
            </a:pPr>
            <a:r>
              <a:rPr lang="en-US" dirty="0" smtClean="0"/>
              <a:t>                      3. Indicates the </a:t>
            </a:r>
            <a:r>
              <a:rPr lang="en-US" dirty="0" err="1" smtClean="0"/>
              <a:t>Intrathoracic</a:t>
            </a:r>
            <a:r>
              <a:rPr lang="en-US" dirty="0" smtClean="0"/>
              <a:t> pressure and </a:t>
            </a:r>
            <a:r>
              <a:rPr lang="en-US" dirty="0" err="1" smtClean="0"/>
              <a:t>intrapericardial</a:t>
            </a:r>
            <a:r>
              <a:rPr lang="en-US" dirty="0" smtClean="0"/>
              <a:t> pressure.</a:t>
            </a:r>
          </a:p>
          <a:p>
            <a:pPr marL="2225675" indent="-2225675" algn="just">
              <a:spcAft>
                <a:spcPts val="1200"/>
              </a:spcAft>
              <a:buNone/>
            </a:pPr>
            <a:r>
              <a:rPr lang="en-US" dirty="0" smtClean="0"/>
              <a:t>                      4. IN </a:t>
            </a:r>
            <a:r>
              <a:rPr lang="en-US" dirty="0" err="1" smtClean="0"/>
              <a:t>shock,measurement</a:t>
            </a:r>
            <a:r>
              <a:rPr lang="en-US" dirty="0" smtClean="0"/>
              <a:t> of CVP is essential to plan for proper fluid management.</a:t>
            </a:r>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525963"/>
          </a:xfrm>
        </p:spPr>
        <p:txBody>
          <a:bodyPr/>
          <a:lstStyle/>
          <a:p>
            <a:pPr algn="just">
              <a:buNone/>
            </a:pPr>
            <a:r>
              <a:rPr lang="en-US" b="1" dirty="0" smtClean="0">
                <a:solidFill>
                  <a:srgbClr val="00B050"/>
                </a:solidFill>
              </a:rPr>
              <a:t>Method-</a:t>
            </a:r>
            <a:r>
              <a:rPr lang="en-US" dirty="0" smtClean="0"/>
              <a:t> A 20 cm. long venous </a:t>
            </a:r>
            <a:r>
              <a:rPr lang="en-US" dirty="0" err="1" smtClean="0"/>
              <a:t>cathter</a:t>
            </a:r>
            <a:r>
              <a:rPr lang="en-US" dirty="0" smtClean="0"/>
              <a:t> is passed through </a:t>
            </a:r>
            <a:r>
              <a:rPr lang="en-US" dirty="0" err="1" smtClean="0"/>
              <a:t>Rt.internal</a:t>
            </a:r>
            <a:r>
              <a:rPr lang="en-US" dirty="0" smtClean="0"/>
              <a:t> </a:t>
            </a:r>
            <a:r>
              <a:rPr lang="en-US" dirty="0" err="1" smtClean="0"/>
              <a:t>juglar</a:t>
            </a:r>
            <a:r>
              <a:rPr lang="en-US" dirty="0" smtClean="0"/>
              <a:t> vein and placed in SVC/</a:t>
            </a:r>
            <a:r>
              <a:rPr lang="en-US" dirty="0" err="1" smtClean="0"/>
              <a:t>Rt.atrium</a:t>
            </a:r>
            <a:r>
              <a:rPr lang="en-US" dirty="0" smtClean="0"/>
              <a:t> and blood pressure is recorded </a:t>
            </a:r>
            <a:r>
              <a:rPr lang="en-US" dirty="0" err="1" smtClean="0"/>
              <a:t>thr.saline</a:t>
            </a:r>
            <a:r>
              <a:rPr lang="en-US" dirty="0" smtClean="0"/>
              <a:t> manometer.</a:t>
            </a:r>
          </a:p>
          <a:p>
            <a:pPr algn="just">
              <a:buNone/>
            </a:pPr>
            <a:r>
              <a:rPr lang="en-US" dirty="0" smtClean="0"/>
              <a:t>        </a:t>
            </a:r>
          </a:p>
          <a:p>
            <a:pPr algn="just">
              <a:buNone/>
            </a:pPr>
            <a:endParaRPr lang="en-US" dirty="0" smtClean="0"/>
          </a:p>
          <a:p>
            <a:pPr algn="ctr">
              <a:buNone/>
            </a:pPr>
            <a:r>
              <a:rPr lang="en-US" dirty="0" smtClean="0"/>
              <a:t> </a:t>
            </a:r>
            <a:endParaRPr lang="en-US" dirty="0"/>
          </a:p>
        </p:txBody>
      </p:sp>
      <p:pic>
        <p:nvPicPr>
          <p:cNvPr id="4" name="Picture 3" descr="hqdefault.jpg"/>
          <p:cNvPicPr>
            <a:picLocks noChangeAspect="1"/>
          </p:cNvPicPr>
          <p:nvPr/>
        </p:nvPicPr>
        <p:blipFill>
          <a:blip r:embed="rId2"/>
          <a:stretch>
            <a:fillRect/>
          </a:stretch>
        </p:blipFill>
        <p:spPr>
          <a:xfrm>
            <a:off x="304800" y="2743200"/>
            <a:ext cx="8610600" cy="4114800"/>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196067306cvp-250x250.jpg"/>
          <p:cNvPicPr>
            <a:picLocks noGrp="1" noChangeAspect="1"/>
          </p:cNvPicPr>
          <p:nvPr>
            <p:ph idx="1"/>
          </p:nvPr>
        </p:nvPicPr>
        <p:blipFill>
          <a:blip r:embed="rId2"/>
          <a:stretch>
            <a:fillRect/>
          </a:stretch>
        </p:blipFill>
        <p:spPr>
          <a:xfrm>
            <a:off x="228600" y="685800"/>
            <a:ext cx="4876800" cy="3745382"/>
          </a:xfrm>
        </p:spPr>
      </p:pic>
      <p:pic>
        <p:nvPicPr>
          <p:cNvPr id="5" name="Picture 4" descr="images.png"/>
          <p:cNvPicPr>
            <a:picLocks noChangeAspect="1"/>
          </p:cNvPicPr>
          <p:nvPr/>
        </p:nvPicPr>
        <p:blipFill>
          <a:blip r:embed="rId3"/>
          <a:stretch>
            <a:fillRect/>
          </a:stretch>
        </p:blipFill>
        <p:spPr>
          <a:xfrm>
            <a:off x="5181600" y="2514600"/>
            <a:ext cx="3810000" cy="4191000"/>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5745163"/>
          </a:xfrm>
        </p:spPr>
        <p:txBody>
          <a:bodyPr/>
          <a:lstStyle/>
          <a:p>
            <a:pPr>
              <a:buNone/>
            </a:pPr>
            <a:r>
              <a:rPr lang="en-US" sz="2800" b="1" dirty="0" smtClean="0">
                <a:solidFill>
                  <a:schemeClr val="accent6">
                    <a:lumMod val="75000"/>
                  </a:schemeClr>
                </a:solidFill>
              </a:rPr>
              <a:t>Inferences-</a:t>
            </a:r>
          </a:p>
          <a:p>
            <a:pPr>
              <a:buNone/>
            </a:pPr>
            <a:r>
              <a:rPr lang="en-US" sz="2400" dirty="0" smtClean="0"/>
              <a:t>      1. The normal value of CVP is 2 to 10 cm of water.</a:t>
            </a:r>
          </a:p>
          <a:p>
            <a:pPr>
              <a:buNone/>
            </a:pPr>
            <a:r>
              <a:rPr lang="en-US" sz="2400" dirty="0" smtClean="0"/>
              <a:t>      2. If the value is below 2cm,more  fluid infusion is required.</a:t>
            </a:r>
          </a:p>
          <a:p>
            <a:pPr>
              <a:buNone/>
            </a:pPr>
            <a:r>
              <a:rPr lang="en-US" sz="2400" dirty="0" smtClean="0"/>
              <a:t>      3. And if the value is near 10cm or </a:t>
            </a:r>
            <a:r>
              <a:rPr lang="en-US" sz="2400" dirty="0" err="1" smtClean="0"/>
              <a:t>more,than</a:t>
            </a:r>
            <a:r>
              <a:rPr lang="en-US" sz="2400" dirty="0" smtClean="0"/>
              <a:t> fluid infusion  </a:t>
            </a:r>
          </a:p>
          <a:p>
            <a:pPr>
              <a:buNone/>
            </a:pPr>
            <a:r>
              <a:rPr lang="en-US" sz="2400" dirty="0" smtClean="0"/>
              <a:t>           has to be controlled.</a:t>
            </a:r>
          </a:p>
          <a:p>
            <a:pPr>
              <a:buNone/>
            </a:pPr>
            <a:r>
              <a:rPr lang="en-US" sz="2400" b="1" dirty="0" smtClean="0">
                <a:solidFill>
                  <a:schemeClr val="accent6">
                    <a:lumMod val="75000"/>
                  </a:schemeClr>
                </a:solidFill>
              </a:rPr>
              <a:t>Complications in doing CVP-</a:t>
            </a:r>
          </a:p>
          <a:p>
            <a:pPr marL="1262063" indent="-173038">
              <a:buNone/>
              <a:tabLst>
                <a:tab pos="1320800" algn="l"/>
              </a:tabLst>
            </a:pPr>
            <a:r>
              <a:rPr lang="en-US" sz="2400" dirty="0" smtClean="0"/>
              <a:t>      a) </a:t>
            </a:r>
            <a:r>
              <a:rPr lang="en-US" sz="2400" dirty="0" err="1" smtClean="0"/>
              <a:t>Haemorrhage</a:t>
            </a:r>
            <a:endParaRPr lang="en-US" sz="2400" dirty="0" smtClean="0"/>
          </a:p>
          <a:p>
            <a:pPr marL="1262063" indent="-173038">
              <a:buNone/>
              <a:tabLst>
                <a:tab pos="1320800" algn="l"/>
              </a:tabLst>
            </a:pPr>
            <a:r>
              <a:rPr lang="en-US" sz="2400" dirty="0" smtClean="0"/>
              <a:t>      b) </a:t>
            </a:r>
            <a:r>
              <a:rPr lang="en-US" sz="2400" dirty="0" err="1" smtClean="0"/>
              <a:t>Pneumothorax</a:t>
            </a:r>
            <a:r>
              <a:rPr lang="en-US" sz="2400" dirty="0" smtClean="0"/>
              <a:t>.</a:t>
            </a:r>
          </a:p>
          <a:p>
            <a:pPr marL="1262063" indent="-173038">
              <a:buNone/>
              <a:tabLst>
                <a:tab pos="1320800" algn="l"/>
              </a:tabLst>
            </a:pPr>
            <a:r>
              <a:rPr lang="en-US" sz="2400" dirty="0" smtClean="0"/>
              <a:t>      c) </a:t>
            </a:r>
            <a:r>
              <a:rPr lang="en-US" sz="2400" dirty="0" err="1" smtClean="0"/>
              <a:t>Hemothorax</a:t>
            </a:r>
            <a:r>
              <a:rPr lang="en-US" sz="2400" dirty="0" smtClean="0"/>
              <a:t>.</a:t>
            </a:r>
          </a:p>
          <a:p>
            <a:pPr marL="1262063" indent="-173038">
              <a:buNone/>
              <a:tabLst>
                <a:tab pos="1320800" algn="l"/>
              </a:tabLst>
            </a:pPr>
            <a:r>
              <a:rPr lang="en-US" sz="2400" dirty="0" smtClean="0"/>
              <a:t>      d) Sepsis</a:t>
            </a:r>
          </a:p>
          <a:p>
            <a:pPr marL="1262063" indent="-173038">
              <a:buNone/>
              <a:tabLst>
                <a:tab pos="1320800" algn="l"/>
              </a:tabLst>
            </a:pPr>
            <a:r>
              <a:rPr lang="en-US" sz="2400" dirty="0" smtClean="0"/>
              <a:t>      e) Injury to nerve and other vessels.</a:t>
            </a:r>
          </a:p>
          <a:p>
            <a:pPr marL="1262063" indent="-173038">
              <a:buNone/>
              <a:tabLst>
                <a:tab pos="1320800" algn="l"/>
              </a:tabLst>
            </a:pPr>
            <a:r>
              <a:rPr lang="en-US" sz="2400" dirty="0" smtClean="0"/>
              <a:t>       f) Catheter displacement.</a:t>
            </a:r>
            <a:endParaRPr lang="en-US" sz="24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chemeClr val="accent3">
                    <a:lumMod val="75000"/>
                  </a:schemeClr>
                </a:solidFill>
              </a:rPr>
              <a:t>PCWP</a:t>
            </a:r>
            <a:endParaRPr lang="en-US" b="1" dirty="0">
              <a:solidFill>
                <a:schemeClr val="accent3">
                  <a:lumMod val="75000"/>
                </a:schemeClr>
              </a:solidFill>
            </a:endParaRPr>
          </a:p>
        </p:txBody>
      </p:sp>
      <p:sp>
        <p:nvSpPr>
          <p:cNvPr id="3" name="Content Placeholder 2"/>
          <p:cNvSpPr>
            <a:spLocks noGrp="1"/>
          </p:cNvSpPr>
          <p:nvPr>
            <p:ph idx="1"/>
          </p:nvPr>
        </p:nvSpPr>
        <p:spPr>
          <a:xfrm>
            <a:off x="304800" y="1066800"/>
            <a:ext cx="8382000" cy="5059363"/>
          </a:xfrm>
        </p:spPr>
        <p:txBody>
          <a:bodyPr>
            <a:normAutofit/>
          </a:bodyPr>
          <a:lstStyle/>
          <a:p>
            <a:pPr algn="just">
              <a:buNone/>
            </a:pPr>
            <a:r>
              <a:rPr lang="en-US" sz="3335" dirty="0" smtClean="0">
                <a:solidFill>
                  <a:srgbClr val="FF0000"/>
                </a:solidFill>
              </a:rPr>
              <a:t>Pulmonary capillary wedge pressure</a:t>
            </a:r>
            <a:r>
              <a:rPr lang="en-US" sz="3335" dirty="0" smtClean="0"/>
              <a:t>-this is a better indicator of circulating blood volume and Lt. ventricular function.</a:t>
            </a:r>
          </a:p>
          <a:p>
            <a:pPr algn="just">
              <a:buNone/>
            </a:pPr>
            <a:r>
              <a:rPr lang="en-US" sz="3335" b="1" dirty="0" smtClean="0">
                <a:solidFill>
                  <a:schemeClr val="accent4">
                    <a:lumMod val="75000"/>
                  </a:schemeClr>
                </a:solidFill>
              </a:rPr>
              <a:t>Uses  </a:t>
            </a:r>
          </a:p>
          <a:p>
            <a:pPr marL="1204913" indent="-696913" algn="just">
              <a:buFont typeface="+mj-lt"/>
              <a:buAutoNum type="arabicParenR"/>
            </a:pPr>
            <a:r>
              <a:rPr lang="en-US" sz="2900" dirty="0" smtClean="0"/>
              <a:t>To differentiate Rt. And Lt. ventricular    failure, </a:t>
            </a:r>
          </a:p>
          <a:p>
            <a:pPr marL="1204913" indent="-696913" algn="just">
              <a:buFont typeface="+mj-lt"/>
              <a:buAutoNum type="arabicParenR"/>
            </a:pPr>
            <a:r>
              <a:rPr lang="en-US" sz="2900" dirty="0" smtClean="0"/>
              <a:t>Pulmonary embolus and</a:t>
            </a:r>
          </a:p>
          <a:p>
            <a:pPr marL="1204913" indent="-696913" algn="just">
              <a:buFont typeface="+mj-lt"/>
              <a:buAutoNum type="arabicParenR"/>
            </a:pPr>
            <a:r>
              <a:rPr lang="en-US" sz="2900" dirty="0" smtClean="0"/>
              <a:t> Septic shock</a:t>
            </a:r>
          </a:p>
          <a:p>
            <a:pPr marL="1204913" indent="-696913" algn="just">
              <a:buFont typeface="+mj-lt"/>
              <a:buAutoNum type="arabicParenR"/>
            </a:pPr>
            <a:r>
              <a:rPr lang="en-US" sz="2900" dirty="0" smtClean="0"/>
              <a:t> To monitor Cardiac output </a:t>
            </a:r>
          </a:p>
          <a:p>
            <a:pPr marL="1204913" indent="-696913" algn="just">
              <a:buFont typeface="+mj-lt"/>
              <a:buAutoNum type="arabicParenR"/>
            </a:pPr>
            <a:r>
              <a:rPr lang="en-US" sz="2900" dirty="0" smtClean="0"/>
              <a:t>Medication-</a:t>
            </a:r>
            <a:r>
              <a:rPr lang="en-US" sz="2900" dirty="0" err="1" smtClean="0"/>
              <a:t>inj.inotropics,vasodialators</a:t>
            </a:r>
            <a:r>
              <a:rPr lang="en-US" sz="3335" dirty="0" smtClean="0"/>
              <a:t>.</a:t>
            </a:r>
            <a:endParaRPr lang="en-US" sz="3335"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6019800"/>
          </a:xfrm>
        </p:spPr>
        <p:txBody>
          <a:bodyPr>
            <a:normAutofit fontScale="85000" lnSpcReduction="10000"/>
          </a:bodyPr>
          <a:lstStyle/>
          <a:p>
            <a:pPr algn="just">
              <a:buNone/>
            </a:pPr>
            <a:r>
              <a:rPr lang="en-US" sz="4700" b="1" dirty="0" smtClean="0">
                <a:solidFill>
                  <a:schemeClr val="accent4">
                    <a:lumMod val="75000"/>
                  </a:schemeClr>
                </a:solidFill>
              </a:rPr>
              <a:t>Procedure</a:t>
            </a:r>
          </a:p>
          <a:p>
            <a:pPr algn="just">
              <a:buNone/>
            </a:pPr>
            <a:r>
              <a:rPr lang="en-US" dirty="0" smtClean="0"/>
              <a:t>- A triple </a:t>
            </a:r>
            <a:r>
              <a:rPr lang="en-US" sz="3272" dirty="0" smtClean="0"/>
              <a:t>channel</a:t>
            </a:r>
            <a:r>
              <a:rPr lang="en-US" dirty="0" smtClean="0"/>
              <a:t> Swan </a:t>
            </a:r>
            <a:r>
              <a:rPr lang="en-US" dirty="0" err="1" smtClean="0"/>
              <a:t>ganz</a:t>
            </a:r>
            <a:r>
              <a:rPr lang="en-US" dirty="0" smtClean="0"/>
              <a:t> catheter is passed thru. IJV then </a:t>
            </a:r>
            <a:r>
              <a:rPr lang="en-US" dirty="0" err="1" smtClean="0"/>
              <a:t>ino</a:t>
            </a:r>
            <a:r>
              <a:rPr lang="en-US" dirty="0" smtClean="0"/>
              <a:t> the </a:t>
            </a:r>
            <a:r>
              <a:rPr lang="en-US" dirty="0" err="1" smtClean="0"/>
              <a:t>Rt.atrium</a:t>
            </a:r>
            <a:r>
              <a:rPr lang="en-US" dirty="0" smtClean="0"/>
              <a:t> to </a:t>
            </a:r>
            <a:r>
              <a:rPr lang="en-US" dirty="0" err="1" smtClean="0"/>
              <a:t>Rt.ventrical</a:t>
            </a:r>
            <a:r>
              <a:rPr lang="en-US" dirty="0" smtClean="0"/>
              <a:t> to pulmonary artery and finally to smaller artery. There balloon is </a:t>
            </a:r>
            <a:r>
              <a:rPr lang="en-US" dirty="0" err="1" smtClean="0"/>
              <a:t>inflatted</a:t>
            </a:r>
            <a:r>
              <a:rPr lang="en-US" dirty="0" smtClean="0"/>
              <a:t> and pushed further where it wedges in the opening of one of the small </a:t>
            </a:r>
            <a:r>
              <a:rPr lang="en-US" dirty="0" err="1" smtClean="0"/>
              <a:t>artery.The</a:t>
            </a:r>
            <a:r>
              <a:rPr lang="en-US" dirty="0" smtClean="0"/>
              <a:t> blood pressure recorded at this point is called PCWP.</a:t>
            </a:r>
          </a:p>
          <a:p>
            <a:pPr algn="just">
              <a:buNone/>
            </a:pPr>
            <a:r>
              <a:rPr lang="en-US" dirty="0" smtClean="0"/>
              <a:t>       </a:t>
            </a:r>
          </a:p>
          <a:p>
            <a:pPr algn="just">
              <a:buNone/>
            </a:pPr>
            <a:r>
              <a:rPr lang="en-US" dirty="0" smtClean="0"/>
              <a:t>    After that balloon is </a:t>
            </a:r>
            <a:r>
              <a:rPr lang="en-US" dirty="0" err="1" smtClean="0"/>
              <a:t>deflatted</a:t>
            </a:r>
            <a:r>
              <a:rPr lang="en-US" dirty="0" smtClean="0"/>
              <a:t> and blood pressure is </a:t>
            </a:r>
            <a:r>
              <a:rPr lang="en-US" dirty="0" err="1" smtClean="0"/>
              <a:t>recorded.This</a:t>
            </a:r>
            <a:r>
              <a:rPr lang="en-US" dirty="0" smtClean="0"/>
              <a:t> blood pressure is called PULMONARY ARTERY PRESSURE(PAP)</a:t>
            </a:r>
          </a:p>
          <a:p>
            <a:pPr algn="just">
              <a:buNone/>
            </a:pPr>
            <a:endParaRPr lang="en-US" dirty="0" smtClean="0"/>
          </a:p>
          <a:p>
            <a:pPr algn="just">
              <a:buNone/>
            </a:pPr>
            <a:r>
              <a:rPr lang="en-US" dirty="0" smtClean="0"/>
              <a:t>  Normal value -    PCWP  is   8 – 10 mm of Hg.(MAP)</a:t>
            </a:r>
          </a:p>
          <a:p>
            <a:pPr algn="just">
              <a:buNone/>
            </a:pPr>
            <a:r>
              <a:rPr lang="en-US" dirty="0" smtClean="0"/>
              <a:t>                                PAP  is   25/10 mm of Hg.</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Image result for reactionary vs secondary haemorrhage"/>
          <p:cNvPicPr>
            <a:picLocks noChangeAspect="1" noChangeArrowheads="1"/>
          </p:cNvPicPr>
          <p:nvPr/>
        </p:nvPicPr>
        <p:blipFill>
          <a:blip r:embed="rId2"/>
          <a:srcRect/>
          <a:stretch>
            <a:fillRect/>
          </a:stretch>
        </p:blipFill>
        <p:spPr bwMode="auto">
          <a:xfrm>
            <a:off x="242480" y="228600"/>
            <a:ext cx="8672919" cy="64770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229600" cy="4525963"/>
          </a:xfrm>
        </p:spPr>
        <p:txBody>
          <a:bodyPr>
            <a:normAutofit fontScale="85000" lnSpcReduction="20000"/>
          </a:bodyPr>
          <a:lstStyle/>
          <a:p>
            <a:pPr algn="ctr">
              <a:buNone/>
            </a:pPr>
            <a:r>
              <a:rPr lang="en-US" dirty="0" smtClean="0">
                <a:solidFill>
                  <a:srgbClr val="FF0000"/>
                </a:solidFill>
              </a:rPr>
              <a:t>         </a:t>
            </a:r>
            <a:r>
              <a:rPr lang="en-US" sz="5600" dirty="0" smtClean="0">
                <a:solidFill>
                  <a:srgbClr val="FF0000"/>
                </a:solidFill>
              </a:rPr>
              <a:t>COMPLICATION</a:t>
            </a:r>
          </a:p>
          <a:p>
            <a:pPr marL="1320800" indent="-695325">
              <a:buNone/>
            </a:pPr>
            <a:endParaRPr lang="en-US" dirty="0" smtClean="0"/>
          </a:p>
          <a:p>
            <a:pPr marL="1320800" indent="-695325">
              <a:buNone/>
            </a:pPr>
            <a:endParaRPr lang="en-US" dirty="0" smtClean="0"/>
          </a:p>
          <a:p>
            <a:pPr marL="1320800" indent="-695325">
              <a:buNone/>
            </a:pPr>
            <a:r>
              <a:rPr lang="en-US" dirty="0" smtClean="0"/>
              <a:t>1.   ARRTHYTHMIAS</a:t>
            </a:r>
          </a:p>
          <a:p>
            <a:pPr marL="1320800" indent="-695325">
              <a:buNone/>
            </a:pPr>
            <a:r>
              <a:rPr lang="en-US" dirty="0" smtClean="0"/>
              <a:t>2.   PULMONARY ARTERY PUNCTURE</a:t>
            </a:r>
          </a:p>
          <a:p>
            <a:pPr marL="1320800" indent="-695325">
              <a:buNone/>
            </a:pPr>
            <a:r>
              <a:rPr lang="en-US" dirty="0" smtClean="0"/>
              <a:t>3.   PULMONARY INFARCTION</a:t>
            </a:r>
          </a:p>
          <a:p>
            <a:pPr marL="1320800" indent="-695325">
              <a:buNone/>
            </a:pPr>
            <a:r>
              <a:rPr lang="en-US" dirty="0" smtClean="0"/>
              <a:t>4.   HEMOTHORAX AND PNEUMOTHORAX</a:t>
            </a:r>
          </a:p>
          <a:p>
            <a:pPr marL="1320800" indent="-695325">
              <a:buNone/>
            </a:pPr>
            <a:r>
              <a:rPr lang="en-US" dirty="0" smtClean="0"/>
              <a:t>5.   BLEEDING,SEPSIS AND THROMBOSIS.</a:t>
            </a:r>
          </a:p>
          <a:p>
            <a:pPr>
              <a:buNone/>
            </a:pP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BLOOD TRANSFUSION</a:t>
            </a:r>
            <a:endParaRPr lang="en-US" b="1" dirty="0">
              <a:solidFill>
                <a:srgbClr val="FF0000"/>
              </a:solidFill>
            </a:endParaRPr>
          </a:p>
        </p:txBody>
      </p:sp>
      <p:sp>
        <p:nvSpPr>
          <p:cNvPr id="3" name="Content Placeholder 2"/>
          <p:cNvSpPr>
            <a:spLocks noGrp="1"/>
          </p:cNvSpPr>
          <p:nvPr>
            <p:ph idx="1"/>
          </p:nvPr>
        </p:nvSpPr>
        <p:spPr/>
        <p:txBody>
          <a:bodyPr/>
          <a:lstStyle/>
          <a:p>
            <a:pPr>
              <a:buNone/>
            </a:pPr>
            <a:r>
              <a:rPr lang="en-US" b="1" dirty="0" smtClean="0">
                <a:solidFill>
                  <a:srgbClr val="00B050"/>
                </a:solidFill>
              </a:rPr>
              <a:t>Indication-</a:t>
            </a:r>
          </a:p>
          <a:p>
            <a:pPr>
              <a:buNone/>
            </a:pPr>
            <a:r>
              <a:rPr lang="en-US" dirty="0" smtClean="0"/>
              <a:t>      1 .  Acute  massive blood loss</a:t>
            </a:r>
          </a:p>
          <a:p>
            <a:pPr>
              <a:buNone/>
            </a:pPr>
            <a:r>
              <a:rPr lang="en-US" dirty="0" smtClean="0"/>
              <a:t>      2.  Severe anemia and </a:t>
            </a:r>
            <a:r>
              <a:rPr lang="en-US" dirty="0" err="1" smtClean="0"/>
              <a:t>hypoalbuminemia</a:t>
            </a:r>
            <a:r>
              <a:rPr lang="en-US" dirty="0" smtClean="0"/>
              <a:t>.,</a:t>
            </a:r>
          </a:p>
          <a:p>
            <a:pPr>
              <a:buNone/>
            </a:pPr>
            <a:r>
              <a:rPr lang="en-US" dirty="0" smtClean="0"/>
              <a:t>      3.  Severe infection</a:t>
            </a:r>
          </a:p>
          <a:p>
            <a:pPr>
              <a:buNone/>
            </a:pPr>
            <a:r>
              <a:rPr lang="en-US" dirty="0" smtClean="0"/>
              <a:t>      4.  Disorders of coagulation.</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b="1" dirty="0" smtClean="0">
                <a:solidFill>
                  <a:srgbClr val="00B050"/>
                </a:solidFill>
              </a:rPr>
              <a:t>TYPES OF TRANSFUSION</a:t>
            </a:r>
            <a:endParaRPr lang="en-US" b="1" dirty="0">
              <a:solidFill>
                <a:srgbClr val="00B050"/>
              </a:solidFill>
            </a:endParaRPr>
          </a:p>
        </p:txBody>
      </p:sp>
      <p:sp>
        <p:nvSpPr>
          <p:cNvPr id="3" name="Content Placeholder 2"/>
          <p:cNvSpPr>
            <a:spLocks noGrp="1"/>
          </p:cNvSpPr>
          <p:nvPr>
            <p:ph idx="1"/>
          </p:nvPr>
        </p:nvSpPr>
        <p:spPr>
          <a:xfrm>
            <a:off x="0" y="1219200"/>
            <a:ext cx="9144000" cy="5410200"/>
          </a:xfrm>
        </p:spPr>
        <p:txBody>
          <a:bodyPr>
            <a:normAutofit fontScale="62500" lnSpcReduction="20000"/>
          </a:bodyPr>
          <a:lstStyle/>
          <a:p>
            <a:pPr>
              <a:buNone/>
            </a:pPr>
            <a:r>
              <a:rPr lang="en-US" sz="4800" b="1" dirty="0" smtClean="0"/>
              <a:t>  </a:t>
            </a:r>
            <a:r>
              <a:rPr lang="en-US" sz="4800" b="1" dirty="0" smtClean="0">
                <a:solidFill>
                  <a:schemeClr val="accent6">
                    <a:lumMod val="75000"/>
                  </a:schemeClr>
                </a:solidFill>
              </a:rPr>
              <a:t>1. Whole blood </a:t>
            </a:r>
          </a:p>
          <a:p>
            <a:pPr>
              <a:buNone/>
            </a:pPr>
            <a:endParaRPr lang="en-US" b="1" dirty="0" smtClean="0"/>
          </a:p>
          <a:p>
            <a:pPr>
              <a:buNone/>
            </a:pPr>
            <a:r>
              <a:rPr lang="en-US" sz="5200" b="1" dirty="0" smtClean="0"/>
              <a:t>  </a:t>
            </a:r>
            <a:r>
              <a:rPr lang="en-US" sz="5200" b="1" dirty="0" smtClean="0">
                <a:solidFill>
                  <a:schemeClr val="accent4">
                    <a:lumMod val="75000"/>
                  </a:schemeClr>
                </a:solidFill>
              </a:rPr>
              <a:t>2. Blood component</a:t>
            </a:r>
          </a:p>
          <a:p>
            <a:pPr>
              <a:buNone/>
            </a:pPr>
            <a:r>
              <a:rPr lang="en-US" b="1" dirty="0" smtClean="0"/>
              <a:t>               a)RBC</a:t>
            </a:r>
          </a:p>
          <a:p>
            <a:pPr>
              <a:buNone/>
            </a:pPr>
            <a:r>
              <a:rPr lang="en-US" b="1" dirty="0" smtClean="0"/>
              <a:t>               b)Plasma</a:t>
            </a:r>
          </a:p>
          <a:p>
            <a:pPr>
              <a:buNone/>
            </a:pPr>
            <a:r>
              <a:rPr lang="en-US" b="1" dirty="0" smtClean="0"/>
              <a:t>               c)Fresh Frozen Plasma</a:t>
            </a:r>
          </a:p>
          <a:p>
            <a:pPr>
              <a:buNone/>
            </a:pPr>
            <a:r>
              <a:rPr lang="en-US" b="1" dirty="0" smtClean="0"/>
              <a:t>               d)Platelets  and  </a:t>
            </a:r>
          </a:p>
          <a:p>
            <a:pPr>
              <a:buNone/>
            </a:pPr>
            <a:r>
              <a:rPr lang="en-US" b="1" dirty="0" smtClean="0"/>
              <a:t>               e)Cryoprecipitate</a:t>
            </a:r>
          </a:p>
          <a:p>
            <a:pPr>
              <a:buNone/>
            </a:pPr>
            <a:endParaRPr lang="en-US" b="1" dirty="0" smtClean="0"/>
          </a:p>
          <a:p>
            <a:pPr>
              <a:buNone/>
            </a:pPr>
            <a:r>
              <a:rPr lang="en-US" sz="5200" b="1" dirty="0" smtClean="0"/>
              <a:t>  </a:t>
            </a:r>
            <a:r>
              <a:rPr lang="en-US" sz="5200" b="1" dirty="0" smtClean="0">
                <a:solidFill>
                  <a:schemeClr val="tx2">
                    <a:lumMod val="60000"/>
                    <a:lumOff val="40000"/>
                  </a:schemeClr>
                </a:solidFill>
              </a:rPr>
              <a:t>3. Plasma Substitutes</a:t>
            </a:r>
          </a:p>
          <a:p>
            <a:pPr>
              <a:buNone/>
            </a:pPr>
            <a:r>
              <a:rPr lang="en-US" b="1" dirty="0" smtClean="0"/>
              <a:t>               a)  </a:t>
            </a:r>
            <a:r>
              <a:rPr lang="en-US" b="1" dirty="0" err="1" smtClean="0"/>
              <a:t>Dextravan</a:t>
            </a:r>
            <a:endParaRPr lang="en-US" b="1" dirty="0" smtClean="0"/>
          </a:p>
          <a:p>
            <a:pPr>
              <a:buNone/>
            </a:pPr>
            <a:r>
              <a:rPr lang="en-US" b="1" dirty="0" smtClean="0"/>
              <a:t>               b)  </a:t>
            </a:r>
            <a:r>
              <a:rPr lang="en-US" b="1" dirty="0" err="1" smtClean="0"/>
              <a:t>Hydroxy</a:t>
            </a:r>
            <a:r>
              <a:rPr lang="en-US" b="1" dirty="0" smtClean="0"/>
              <a:t>-ethyl starch formulations(HES)</a:t>
            </a:r>
          </a:p>
          <a:p>
            <a:pPr>
              <a:buNone/>
            </a:pPr>
            <a:endParaRPr lang="en-US" b="1" dirty="0" smtClean="0"/>
          </a:p>
          <a:p>
            <a:pPr algn="just">
              <a:buNone/>
            </a:pPr>
            <a:r>
              <a:rPr lang="en-US" sz="5100" b="1" dirty="0" smtClean="0">
                <a:solidFill>
                  <a:srgbClr val="FF0000"/>
                </a:solidFill>
              </a:rPr>
              <a:t>Use  of  whole  blood  transfusion  is  considered  to  be waste  of  resources</a:t>
            </a:r>
            <a:r>
              <a:rPr lang="en-US" b="1" dirty="0" smtClean="0">
                <a:solidFill>
                  <a:schemeClr val="accent2">
                    <a:lumMod val="50000"/>
                  </a:schemeClr>
                </a:solidFill>
              </a:rPr>
              <a:t>.</a:t>
            </a:r>
            <a:endParaRPr lang="en-US"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09600"/>
          </a:xfrm>
        </p:spPr>
        <p:txBody>
          <a:bodyPr>
            <a:noAutofit/>
          </a:bodyPr>
          <a:lstStyle/>
          <a:p>
            <a:r>
              <a:rPr lang="en-US" sz="5400" b="1" dirty="0" smtClean="0">
                <a:solidFill>
                  <a:srgbClr val="FFC000"/>
                </a:solidFill>
              </a:rPr>
              <a:t>BLOOD PRODUCTS</a:t>
            </a:r>
            <a:endParaRPr lang="en-US" sz="5400" b="1" dirty="0">
              <a:solidFill>
                <a:srgbClr val="FFC000"/>
              </a:solidFill>
            </a:endParaRPr>
          </a:p>
        </p:txBody>
      </p:sp>
      <p:sp>
        <p:nvSpPr>
          <p:cNvPr id="3" name="Content Placeholder 2"/>
          <p:cNvSpPr>
            <a:spLocks noGrp="1"/>
          </p:cNvSpPr>
          <p:nvPr>
            <p:ph idx="1"/>
          </p:nvPr>
        </p:nvSpPr>
        <p:spPr>
          <a:xfrm>
            <a:off x="0" y="685800"/>
            <a:ext cx="8686800" cy="5715000"/>
          </a:xfrm>
        </p:spPr>
        <p:txBody>
          <a:bodyPr>
            <a:normAutofit fontScale="62500" lnSpcReduction="20000"/>
          </a:bodyPr>
          <a:lstStyle/>
          <a:p>
            <a:pPr>
              <a:buNone/>
            </a:pPr>
            <a:endParaRPr lang="en-US" b="1" dirty="0" smtClean="0"/>
          </a:p>
          <a:p>
            <a:pPr>
              <a:buNone/>
            </a:pPr>
            <a:endParaRPr lang="en-US" b="1" dirty="0" smtClean="0"/>
          </a:p>
          <a:p>
            <a:pPr>
              <a:buNone/>
            </a:pPr>
            <a:r>
              <a:rPr lang="en-US" sz="3400" b="1" dirty="0" smtClean="0"/>
              <a:t>Now a  days, with one unit of blood, we can provide benefit to many patient . It  has been possible due to fractionation of blood into many products.</a:t>
            </a:r>
          </a:p>
          <a:p>
            <a:pPr>
              <a:buNone/>
            </a:pPr>
            <a:endParaRPr lang="en-US" sz="3400" b="1" dirty="0" smtClean="0"/>
          </a:p>
          <a:p>
            <a:pPr marL="514350" indent="-514350">
              <a:buFont typeface="+mj-lt"/>
              <a:buAutoNum type="arabicPeriod"/>
            </a:pPr>
            <a:r>
              <a:rPr lang="en-US" sz="3400" b="1" dirty="0" smtClean="0">
                <a:solidFill>
                  <a:srgbClr val="FF0000"/>
                </a:solidFill>
              </a:rPr>
              <a:t>Packed Red blood cell</a:t>
            </a:r>
            <a:r>
              <a:rPr lang="en-US" sz="3400" b="1" dirty="0" smtClean="0"/>
              <a:t>s-obtained by centrifugal of whole blood. </a:t>
            </a:r>
          </a:p>
          <a:p>
            <a:pPr marL="514350" indent="-514350">
              <a:buNone/>
            </a:pPr>
            <a:r>
              <a:rPr lang="en-US" sz="3400" b="1" dirty="0" smtClean="0"/>
              <a:t>           -It is used in severe anemia, in old age and in </a:t>
            </a:r>
            <a:r>
              <a:rPr lang="en-US" sz="3400" b="1" dirty="0" err="1" smtClean="0"/>
              <a:t>children.It</a:t>
            </a:r>
            <a:r>
              <a:rPr lang="en-US" sz="3400" b="1" dirty="0" smtClean="0"/>
              <a:t> minimizes the heart load.</a:t>
            </a:r>
          </a:p>
          <a:p>
            <a:pPr marL="514350" indent="-514350">
              <a:buNone/>
            </a:pPr>
            <a:r>
              <a:rPr lang="en-US" sz="3400" b="1" dirty="0" smtClean="0"/>
              <a:t>2</a:t>
            </a:r>
            <a:r>
              <a:rPr lang="en-US" sz="3400" b="1" dirty="0" smtClean="0">
                <a:solidFill>
                  <a:srgbClr val="FF0000"/>
                </a:solidFill>
              </a:rPr>
              <a:t>.     Plasma-</a:t>
            </a:r>
            <a:r>
              <a:rPr lang="en-US" sz="3400" b="1" dirty="0" smtClean="0"/>
              <a:t>-- Obtained by centrifuging whole blood.</a:t>
            </a:r>
          </a:p>
          <a:p>
            <a:pPr marL="514350" indent="-514350">
              <a:buNone/>
            </a:pPr>
            <a:r>
              <a:rPr lang="en-US" sz="3400" b="1" dirty="0" smtClean="0"/>
              <a:t>            -It is used in Burn patient ,</a:t>
            </a:r>
            <a:r>
              <a:rPr lang="en-US" sz="3400" b="1" dirty="0" err="1" smtClean="0"/>
              <a:t>hypoproteinaemia</a:t>
            </a:r>
            <a:r>
              <a:rPr lang="en-US" sz="3400" b="1" dirty="0" smtClean="0"/>
              <a:t> and in severe protein loss.</a:t>
            </a:r>
          </a:p>
          <a:p>
            <a:pPr marL="514350" indent="-514350">
              <a:buNone/>
            </a:pPr>
            <a:r>
              <a:rPr lang="en-US" sz="3400" b="1" dirty="0" smtClean="0"/>
              <a:t>3.     </a:t>
            </a:r>
            <a:r>
              <a:rPr lang="en-US" sz="3400" b="1" dirty="0" smtClean="0">
                <a:solidFill>
                  <a:srgbClr val="FF0000"/>
                </a:solidFill>
              </a:rPr>
              <a:t>Human albumin 4.5% </a:t>
            </a:r>
            <a:r>
              <a:rPr lang="en-US" sz="3400" b="1" dirty="0" smtClean="0"/>
              <a:t>-It is obtained after repeated </a:t>
            </a:r>
            <a:r>
              <a:rPr lang="en-US" sz="3400" b="1" dirty="0" err="1" smtClean="0"/>
              <a:t>fractionisation</a:t>
            </a:r>
            <a:r>
              <a:rPr lang="en-US" sz="3400" b="1" dirty="0" smtClean="0"/>
              <a:t> of plasma and can be stored in liquid form for many months at 4.C.</a:t>
            </a:r>
          </a:p>
          <a:p>
            <a:pPr marL="514350" indent="-514350">
              <a:buNone/>
            </a:pPr>
            <a:r>
              <a:rPr lang="en-US" sz="3400" b="1" dirty="0" smtClean="0"/>
              <a:t>4</a:t>
            </a:r>
            <a:r>
              <a:rPr lang="en-US" sz="3400" b="1" dirty="0" smtClean="0">
                <a:solidFill>
                  <a:srgbClr val="FF0000"/>
                </a:solidFill>
              </a:rPr>
              <a:t>.     FFP (fresh frozen plasma</a:t>
            </a:r>
            <a:r>
              <a:rPr lang="en-US" sz="3400" b="1" dirty="0" smtClean="0"/>
              <a:t>)-It is obtained when fresh plasma is rapidly  frozen and stored at -40.C.</a:t>
            </a:r>
          </a:p>
          <a:p>
            <a:pPr marL="514350" indent="-514350">
              <a:buNone/>
            </a:pPr>
            <a:r>
              <a:rPr lang="en-US" sz="3400" b="1" dirty="0" smtClean="0"/>
              <a:t>            Used in severe liver diseases and coagulation disorder.</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763000" cy="6172200"/>
          </a:xfrm>
        </p:spPr>
        <p:txBody>
          <a:bodyPr>
            <a:noAutofit/>
          </a:bodyPr>
          <a:lstStyle/>
          <a:p>
            <a:pPr marL="514350" indent="-514350">
              <a:buNone/>
            </a:pPr>
            <a:r>
              <a:rPr lang="en-US" sz="2800" b="1" dirty="0" smtClean="0"/>
              <a:t>5.     </a:t>
            </a:r>
            <a:r>
              <a:rPr lang="en-US" sz="2800" b="1" dirty="0" smtClean="0">
                <a:solidFill>
                  <a:srgbClr val="FF0000"/>
                </a:solidFill>
              </a:rPr>
              <a:t>Cryoprecipitate</a:t>
            </a:r>
            <a:r>
              <a:rPr lang="en-US" sz="2800" b="1" dirty="0" smtClean="0"/>
              <a:t>- It is obtained when fresh frozen plasma is allowed to thaw at 4.C. After some </a:t>
            </a:r>
            <a:r>
              <a:rPr lang="en-US" sz="2800" b="1" dirty="0" err="1" smtClean="0"/>
              <a:t>time,a</a:t>
            </a:r>
            <a:r>
              <a:rPr lang="en-US" sz="2800" b="1" dirty="0" smtClean="0"/>
              <a:t> precipitate is seen on the  top. This is cryoprecipitate.</a:t>
            </a:r>
          </a:p>
          <a:p>
            <a:pPr marL="514350" indent="-514350">
              <a:buNone/>
            </a:pPr>
            <a:r>
              <a:rPr lang="en-US" sz="2800" b="1" dirty="0" smtClean="0"/>
              <a:t>                       It is rich in factor viii  and  fibrinogen</a:t>
            </a:r>
          </a:p>
          <a:p>
            <a:pPr>
              <a:buNone/>
            </a:pPr>
            <a:r>
              <a:rPr lang="en-US" sz="2800" b="1" dirty="0" smtClean="0"/>
              <a:t>6.     </a:t>
            </a:r>
            <a:r>
              <a:rPr lang="en-US" sz="2800" b="1" dirty="0" smtClean="0">
                <a:solidFill>
                  <a:srgbClr val="FF0000"/>
                </a:solidFill>
              </a:rPr>
              <a:t>Fibrinogen-</a:t>
            </a:r>
            <a:r>
              <a:rPr lang="en-US" sz="2800" b="1" dirty="0" smtClean="0"/>
              <a:t>It is obtained by org. liquid fractionation of plasma. It is stored in powder form.</a:t>
            </a:r>
          </a:p>
          <a:p>
            <a:pPr>
              <a:buNone/>
            </a:pPr>
            <a:r>
              <a:rPr lang="en-US" sz="2800" b="1" dirty="0" smtClean="0"/>
              <a:t>     IT is very useful In DIC and in </a:t>
            </a:r>
            <a:r>
              <a:rPr lang="en-US" sz="2800" b="1" dirty="0" err="1" smtClean="0"/>
              <a:t>afibrinogenemia</a:t>
            </a:r>
            <a:endParaRPr lang="en-US" sz="2800" b="1" dirty="0" smtClean="0"/>
          </a:p>
          <a:p>
            <a:pPr>
              <a:buNone/>
            </a:pPr>
            <a:r>
              <a:rPr lang="en-US" sz="2800" b="1" dirty="0" smtClean="0"/>
              <a:t>7.    </a:t>
            </a:r>
            <a:r>
              <a:rPr lang="en-US" sz="2800" b="1" dirty="0" err="1" smtClean="0">
                <a:solidFill>
                  <a:srgbClr val="FF0000"/>
                </a:solidFill>
              </a:rPr>
              <a:t>Platlet</a:t>
            </a:r>
            <a:r>
              <a:rPr lang="en-US" sz="2800" b="1" dirty="0" smtClean="0">
                <a:solidFill>
                  <a:srgbClr val="FF0000"/>
                </a:solidFill>
              </a:rPr>
              <a:t> rich plasma</a:t>
            </a:r>
            <a:r>
              <a:rPr lang="en-US" sz="2800" b="1" dirty="0" smtClean="0"/>
              <a:t>-Obtained by centrifuging freshly donated blood at 150-180 </a:t>
            </a:r>
            <a:r>
              <a:rPr lang="en-US" sz="2800" b="1" dirty="0" err="1" smtClean="0"/>
              <a:t>gy</a:t>
            </a:r>
            <a:r>
              <a:rPr lang="en-US" sz="2800" b="1" dirty="0" smtClean="0"/>
              <a:t>. for 15-20 minutes.</a:t>
            </a:r>
          </a:p>
          <a:p>
            <a:pPr>
              <a:buNone/>
            </a:pPr>
            <a:r>
              <a:rPr lang="en-US" sz="2800" b="1" dirty="0" smtClean="0"/>
              <a:t>8.    </a:t>
            </a:r>
            <a:r>
              <a:rPr lang="en-US" sz="2800" b="1" dirty="0" smtClean="0">
                <a:solidFill>
                  <a:srgbClr val="FF0000"/>
                </a:solidFill>
              </a:rPr>
              <a:t>Platelet concentrate</a:t>
            </a:r>
            <a:r>
              <a:rPr lang="en-US" sz="2800" b="1" dirty="0" smtClean="0"/>
              <a:t>-It is obtained by centrifuging the PRP at 1500-1800gy/</a:t>
            </a:r>
            <a:r>
              <a:rPr lang="en-US" sz="2800" b="1" dirty="0" err="1" smtClean="0"/>
              <a:t>mt</a:t>
            </a:r>
            <a:r>
              <a:rPr lang="en-US" sz="2800" b="1" dirty="0" smtClean="0"/>
              <a:t>.</a:t>
            </a:r>
          </a:p>
          <a:p>
            <a:pPr>
              <a:buNone/>
            </a:pPr>
            <a:r>
              <a:rPr lang="en-US" sz="2800" b="1" dirty="0" smtClean="0"/>
              <a:t>        It is used in </a:t>
            </a:r>
            <a:r>
              <a:rPr lang="en-US" sz="2800" b="1" dirty="0" err="1" smtClean="0"/>
              <a:t>thrombocytopaenia</a:t>
            </a:r>
            <a:r>
              <a:rPr lang="en-US" sz="2800" b="1" dirty="0" smtClean="0"/>
              <a:t>(as seen in Dengue fever)</a:t>
            </a:r>
          </a:p>
          <a:p>
            <a:pPr>
              <a:buNone/>
            </a:pPr>
            <a:endParaRPr lang="en-US" b="1" dirty="0" smtClean="0"/>
          </a:p>
          <a:p>
            <a:pPr>
              <a:buNone/>
            </a:pPr>
            <a:r>
              <a:rPr lang="en-US" b="1" dirty="0" smtClean="0"/>
              <a:t>                           ****************</a:t>
            </a:r>
            <a:endParaRPr lang="en-US" b="1"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838200"/>
          </a:xfrm>
        </p:spPr>
        <p:txBody>
          <a:bodyPr>
            <a:normAutofit fontScale="90000"/>
          </a:bodyPr>
          <a:lstStyle/>
          <a:p>
            <a:r>
              <a:rPr lang="en-US" b="1" dirty="0" smtClean="0">
                <a:latin typeface="Bernard MT Condensed" pitchFamily="18" charset="0"/>
              </a:rPr>
              <a:t>PLASMA EXPONDERS (BLOOD SUBSTITUTES)</a:t>
            </a:r>
            <a:br>
              <a:rPr lang="en-US" b="1" dirty="0" smtClean="0">
                <a:latin typeface="Bernard MT Condensed" pitchFamily="18" charset="0"/>
              </a:rPr>
            </a:br>
            <a:endParaRPr lang="en-US" sz="3600" b="1" dirty="0">
              <a:latin typeface="Bernard MT Condensed" pitchFamily="18" charset="0"/>
            </a:endParaRPr>
          </a:p>
        </p:txBody>
      </p:sp>
      <p:sp>
        <p:nvSpPr>
          <p:cNvPr id="3" name="Content Placeholder 2"/>
          <p:cNvSpPr>
            <a:spLocks noGrp="1"/>
          </p:cNvSpPr>
          <p:nvPr>
            <p:ph idx="1"/>
          </p:nvPr>
        </p:nvSpPr>
        <p:spPr>
          <a:xfrm>
            <a:off x="152400" y="685800"/>
            <a:ext cx="8763000" cy="5943600"/>
          </a:xfrm>
        </p:spPr>
        <p:txBody>
          <a:bodyPr>
            <a:normAutofit fontScale="92500" lnSpcReduction="20000"/>
          </a:bodyPr>
          <a:lstStyle/>
          <a:p>
            <a:pPr>
              <a:buNone/>
            </a:pPr>
            <a:r>
              <a:rPr lang="en-US" b="1" dirty="0" smtClean="0"/>
              <a:t>1.Albumin 4.5%</a:t>
            </a:r>
          </a:p>
          <a:p>
            <a:pPr>
              <a:buNone/>
            </a:pPr>
            <a:r>
              <a:rPr lang="en-US" sz="2000" b="1" dirty="0" smtClean="0"/>
              <a:t>                   It is rich protein and carries no risk of hepatitis. Available in 4.5% &amp; 20% solution. It is used in Burn patient, acute </a:t>
            </a:r>
            <a:r>
              <a:rPr lang="en-US" sz="2000" b="1" dirty="0" err="1" smtClean="0"/>
              <a:t>hypoalbuminemia</a:t>
            </a:r>
            <a:r>
              <a:rPr lang="en-US" sz="2000" b="1" dirty="0" smtClean="0"/>
              <a:t> and in </a:t>
            </a:r>
            <a:r>
              <a:rPr lang="en-US" sz="2000" b="1" dirty="0" err="1" smtClean="0"/>
              <a:t>Nephrotic</a:t>
            </a:r>
            <a:r>
              <a:rPr lang="en-US" sz="2000" b="1" dirty="0" smtClean="0"/>
              <a:t> syndrome.</a:t>
            </a:r>
          </a:p>
          <a:p>
            <a:pPr>
              <a:buNone/>
            </a:pPr>
            <a:r>
              <a:rPr lang="en-US" b="1" dirty="0" smtClean="0"/>
              <a:t> 2.Gelatins-</a:t>
            </a:r>
          </a:p>
          <a:p>
            <a:pPr>
              <a:buNone/>
            </a:pPr>
            <a:r>
              <a:rPr lang="en-US" b="1" dirty="0" smtClean="0"/>
              <a:t>    </a:t>
            </a:r>
            <a:r>
              <a:rPr lang="en-US" sz="2000" b="1" dirty="0" smtClean="0"/>
              <a:t>It is a good plasma expander, effect last for few hours. But incidence of reaction are more common with urea linked gelatin(</a:t>
            </a:r>
            <a:r>
              <a:rPr lang="en-US" sz="2000" b="1" dirty="0" err="1" smtClean="0"/>
              <a:t>haemaccel</a:t>
            </a:r>
            <a:r>
              <a:rPr lang="en-US" sz="2000" b="1" dirty="0" smtClean="0"/>
              <a:t>) and less with </a:t>
            </a:r>
            <a:r>
              <a:rPr lang="en-US" sz="2000" b="1" dirty="0" err="1" smtClean="0"/>
              <a:t>gelofusin</a:t>
            </a:r>
            <a:endParaRPr lang="en-US" sz="2000" b="1" dirty="0" smtClean="0"/>
          </a:p>
          <a:p>
            <a:pPr>
              <a:buNone/>
            </a:pPr>
            <a:r>
              <a:rPr lang="en-US" b="1" dirty="0" smtClean="0"/>
              <a:t> 3.Dextrans-</a:t>
            </a:r>
          </a:p>
          <a:p>
            <a:pPr>
              <a:buNone/>
            </a:pPr>
            <a:r>
              <a:rPr lang="en-US" sz="2000" b="1" dirty="0" smtClean="0"/>
              <a:t>        Low molecular weight dextran40 is commonly used.</a:t>
            </a:r>
          </a:p>
          <a:p>
            <a:pPr>
              <a:buNone/>
            </a:pPr>
            <a:r>
              <a:rPr lang="en-US" sz="2000" b="1" dirty="0" smtClean="0"/>
              <a:t>        It reduces the viscosity and red cells </a:t>
            </a:r>
            <a:r>
              <a:rPr lang="en-US" sz="2000" b="1" dirty="0" err="1" smtClean="0"/>
              <a:t>sludging</a:t>
            </a:r>
            <a:r>
              <a:rPr lang="en-US" sz="2000" b="1" dirty="0" smtClean="0"/>
              <a:t>.</a:t>
            </a:r>
          </a:p>
          <a:p>
            <a:pPr>
              <a:buNone/>
            </a:pPr>
            <a:r>
              <a:rPr lang="en-US" sz="2000" b="1" dirty="0" smtClean="0"/>
              <a:t>        May affect renal function and coagulation.</a:t>
            </a:r>
          </a:p>
          <a:p>
            <a:pPr>
              <a:buNone/>
            </a:pPr>
            <a:r>
              <a:rPr lang="en-US" sz="3500" b="1" dirty="0" smtClean="0"/>
              <a:t> 4.Hydroxy-ethyl starch-</a:t>
            </a:r>
          </a:p>
          <a:p>
            <a:pPr>
              <a:buNone/>
            </a:pPr>
            <a:r>
              <a:rPr lang="en-US" sz="2000" b="1" dirty="0" smtClean="0"/>
              <a:t>        Derived from </a:t>
            </a:r>
            <a:r>
              <a:rPr lang="en-US" sz="2000" b="1" dirty="0" err="1" smtClean="0"/>
              <a:t>starch.Plasma</a:t>
            </a:r>
            <a:r>
              <a:rPr lang="en-US" sz="2000" b="1" dirty="0" smtClean="0"/>
              <a:t> expansion last more than 24 hrs.</a:t>
            </a:r>
          </a:p>
          <a:p>
            <a:pPr>
              <a:buNone/>
            </a:pPr>
            <a:r>
              <a:rPr lang="en-US" sz="2000" b="1" dirty="0" smtClean="0"/>
              <a:t>        Incidence of reaction are very </a:t>
            </a:r>
            <a:r>
              <a:rPr lang="en-US" sz="2000" b="1" dirty="0" err="1" smtClean="0"/>
              <a:t>less.Large</a:t>
            </a:r>
            <a:r>
              <a:rPr lang="en-US" sz="2000" b="1" dirty="0" smtClean="0"/>
              <a:t> dose may interfere with coagulation.         Maximum dose is  15ml/kg in 24hrs.</a:t>
            </a:r>
          </a:p>
          <a:p>
            <a:pPr>
              <a:buNone/>
            </a:pPr>
            <a:endParaRPr lang="en-US" sz="2000" b="1" dirty="0" smtClean="0"/>
          </a:p>
          <a:p>
            <a:pPr>
              <a:buNone/>
            </a:pPr>
            <a:r>
              <a:rPr lang="en-US" sz="2000" b="1" dirty="0" smtClean="0"/>
              <a:t>                                        ***********************</a:t>
            </a:r>
            <a:endParaRPr lang="en-US" sz="2000" b="1"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COLLECTION AND STORAGE</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 Blood </a:t>
            </a:r>
            <a:r>
              <a:rPr lang="en-US" b="1" dirty="0" smtClean="0"/>
              <a:t>is collected </a:t>
            </a:r>
            <a:r>
              <a:rPr lang="en-US" dirty="0" smtClean="0"/>
              <a:t>in a sac containing 75 ml of CPD (</a:t>
            </a:r>
            <a:r>
              <a:rPr lang="en-US" dirty="0" err="1" smtClean="0"/>
              <a:t>Citrate+Phosphate+Dextrose</a:t>
            </a:r>
            <a:r>
              <a:rPr lang="en-US" dirty="0" smtClean="0"/>
              <a:t>) solution.</a:t>
            </a:r>
          </a:p>
          <a:p>
            <a:pPr>
              <a:buNone/>
            </a:pPr>
            <a:r>
              <a:rPr lang="en-US" dirty="0" smtClean="0"/>
              <a:t>     Other solutions used are-     CPDA, SAGM (</a:t>
            </a:r>
            <a:r>
              <a:rPr lang="en-US" dirty="0" err="1" smtClean="0"/>
              <a:t>sal.Aden.Glu.Mani</a:t>
            </a:r>
            <a:r>
              <a:rPr lang="en-US" dirty="0" smtClean="0"/>
              <a:t>.) &amp;  ACD.</a:t>
            </a:r>
          </a:p>
          <a:p>
            <a:pPr>
              <a:buNone/>
            </a:pPr>
            <a:r>
              <a:rPr lang="en-US" dirty="0" smtClean="0"/>
              <a:t>Blood is </a:t>
            </a:r>
            <a:r>
              <a:rPr lang="en-US" b="1" dirty="0" smtClean="0"/>
              <a:t>store</a:t>
            </a:r>
            <a:r>
              <a:rPr lang="en-US" dirty="0" smtClean="0"/>
              <a:t>d in special refrigerators at 4.C.</a:t>
            </a:r>
          </a:p>
          <a:p>
            <a:pPr>
              <a:buNone/>
            </a:pPr>
            <a:r>
              <a:rPr lang="en-US" dirty="0" smtClean="0"/>
              <a:t>CPD blood can be used </a:t>
            </a:r>
            <a:r>
              <a:rPr lang="en-US" dirty="0" err="1" smtClean="0"/>
              <a:t>upto</a:t>
            </a:r>
            <a:r>
              <a:rPr lang="en-US" dirty="0" smtClean="0"/>
              <a:t> 3weeks time.</a:t>
            </a:r>
          </a:p>
          <a:p>
            <a:pPr>
              <a:buNone/>
            </a:pPr>
            <a:r>
              <a:rPr lang="en-US" dirty="0" smtClean="0"/>
              <a:t>In stored blood-</a:t>
            </a:r>
          </a:p>
          <a:p>
            <a:pPr>
              <a:buNone/>
            </a:pPr>
            <a:r>
              <a:rPr lang="en-US" dirty="0" smtClean="0"/>
              <a:t>     * RBC last for 3weeks.</a:t>
            </a:r>
          </a:p>
          <a:p>
            <a:pPr>
              <a:buNone/>
            </a:pPr>
            <a:r>
              <a:rPr lang="en-US" dirty="0" smtClean="0"/>
              <a:t>     *WBC are destroyed rapidly.</a:t>
            </a:r>
          </a:p>
          <a:p>
            <a:pPr>
              <a:buNone/>
            </a:pPr>
            <a:r>
              <a:rPr lang="en-US" dirty="0" smtClean="0"/>
              <a:t>      *Platelets also get reduced in 24hrs. And so is clotting factor, it falls </a:t>
            </a:r>
            <a:r>
              <a:rPr lang="en-US" dirty="0" err="1" smtClean="0"/>
              <a:t>quickly.Now,with</a:t>
            </a:r>
            <a:r>
              <a:rPr lang="en-US" dirty="0" smtClean="0"/>
              <a:t> newer </a:t>
            </a:r>
            <a:r>
              <a:rPr lang="en-US" dirty="0" err="1" smtClean="0"/>
              <a:t>technics,it</a:t>
            </a:r>
            <a:r>
              <a:rPr lang="en-US" dirty="0" smtClean="0"/>
              <a:t> can be stored for 5 days.</a:t>
            </a:r>
          </a:p>
          <a:p>
            <a:pPr>
              <a:buNone/>
            </a:pPr>
            <a:endParaRPr lang="en-US" dirty="0" smtClean="0"/>
          </a:p>
          <a:p>
            <a:pPr>
              <a:buNone/>
            </a:pPr>
            <a:r>
              <a:rPr lang="en-US" b="1" dirty="0" smtClean="0"/>
              <a:t>Donor criteria—</a:t>
            </a:r>
            <a:r>
              <a:rPr lang="en-US" dirty="0" smtClean="0"/>
              <a:t>Should</a:t>
            </a:r>
            <a:r>
              <a:rPr lang="en-US" b="1" dirty="0" smtClean="0"/>
              <a:t> </a:t>
            </a:r>
            <a:r>
              <a:rPr lang="en-US" dirty="0" smtClean="0"/>
              <a:t>be fit &amp; </a:t>
            </a:r>
            <a:r>
              <a:rPr lang="en-US" dirty="0" err="1" smtClean="0"/>
              <a:t>healthy,free</a:t>
            </a:r>
            <a:r>
              <a:rPr lang="en-US" dirty="0" smtClean="0"/>
              <a:t> from serious diseases like  </a:t>
            </a:r>
            <a:r>
              <a:rPr lang="en-US" dirty="0" err="1" smtClean="0"/>
              <a:t>HIV,Hepatitis,Syphilis</a:t>
            </a:r>
            <a:r>
              <a:rPr lang="en-US" dirty="0" smtClean="0"/>
              <a:t> </a:t>
            </a:r>
            <a:r>
              <a:rPr lang="en-US" dirty="0" err="1" smtClean="0"/>
              <a:t>etc.Weight</a:t>
            </a:r>
            <a:r>
              <a:rPr lang="en-US" dirty="0" smtClean="0"/>
              <a:t> should be more than 45kg and </a:t>
            </a:r>
            <a:r>
              <a:rPr lang="en-US" dirty="0" err="1" smtClean="0"/>
              <a:t>Hb</a:t>
            </a:r>
            <a:r>
              <a:rPr lang="en-US" dirty="0" smtClean="0"/>
              <a:t>% more than 12.5gm.</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lnSpcReduction="10000"/>
          </a:bodyPr>
          <a:lstStyle/>
          <a:p>
            <a:pPr>
              <a:buNone/>
            </a:pPr>
            <a:r>
              <a:rPr lang="en-US" dirty="0" smtClean="0"/>
              <a:t>Following changes occur in stored blood-</a:t>
            </a:r>
          </a:p>
          <a:p>
            <a:pPr>
              <a:buNone/>
            </a:pPr>
            <a:endParaRPr lang="en-US" dirty="0" smtClean="0"/>
          </a:p>
          <a:p>
            <a:pPr>
              <a:buNone/>
            </a:pPr>
            <a:r>
              <a:rPr lang="en-US" dirty="0" smtClean="0"/>
              <a:t>1.Reduced blood pH (6.7-7.0)</a:t>
            </a:r>
          </a:p>
          <a:p>
            <a:pPr>
              <a:buNone/>
            </a:pPr>
            <a:endParaRPr lang="en-US" dirty="0" smtClean="0"/>
          </a:p>
          <a:p>
            <a:pPr>
              <a:buNone/>
            </a:pPr>
            <a:r>
              <a:rPr lang="en-US" dirty="0" smtClean="0"/>
              <a:t>2.Increased </a:t>
            </a:r>
            <a:r>
              <a:rPr lang="en-US" dirty="0" err="1" smtClean="0"/>
              <a:t>potesium</a:t>
            </a:r>
            <a:r>
              <a:rPr lang="en-US" dirty="0" smtClean="0"/>
              <a:t> in blood.</a:t>
            </a:r>
          </a:p>
          <a:p>
            <a:pPr>
              <a:buNone/>
            </a:pPr>
            <a:endParaRPr lang="en-US" dirty="0" smtClean="0"/>
          </a:p>
          <a:p>
            <a:pPr>
              <a:buNone/>
            </a:pPr>
            <a:r>
              <a:rPr lang="en-US" dirty="0" smtClean="0"/>
              <a:t>3.Reduced viability of platelets and leucocytes.</a:t>
            </a:r>
          </a:p>
          <a:p>
            <a:pPr>
              <a:buNone/>
            </a:pPr>
            <a:endParaRPr lang="en-US" dirty="0" smtClean="0"/>
          </a:p>
          <a:p>
            <a:pPr>
              <a:buNone/>
            </a:pPr>
            <a:r>
              <a:rPr lang="en-US" dirty="0" smtClean="0"/>
              <a:t>4.Reduced coagulation factors</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normAutofit fontScale="90000"/>
          </a:bodyPr>
          <a:lstStyle/>
          <a:p>
            <a:r>
              <a:rPr lang="en-US" b="1" dirty="0" smtClean="0">
                <a:latin typeface="Bookman Old Style" pitchFamily="18" charset="0"/>
              </a:rPr>
              <a:t>C</a:t>
            </a:r>
            <a:r>
              <a:rPr lang="en-US" sz="3200" b="1" dirty="0" smtClean="0">
                <a:latin typeface="Bookman Old Style" pitchFamily="18" charset="0"/>
              </a:rPr>
              <a:t>OMPLICATIONS  OF  BLOOD  TRANSFUSION</a:t>
            </a:r>
            <a:endParaRPr lang="en-US" b="1" dirty="0">
              <a:latin typeface="Bookman Old Style" pitchFamily="18" charset="0"/>
            </a:endParaRPr>
          </a:p>
        </p:txBody>
      </p:sp>
      <p:sp>
        <p:nvSpPr>
          <p:cNvPr id="3" name="Content Placeholder 2"/>
          <p:cNvSpPr>
            <a:spLocks noGrp="1"/>
          </p:cNvSpPr>
          <p:nvPr>
            <p:ph idx="1"/>
          </p:nvPr>
        </p:nvSpPr>
        <p:spPr>
          <a:xfrm>
            <a:off x="152400" y="990600"/>
            <a:ext cx="8839200" cy="5715000"/>
          </a:xfrm>
          <a:solidFill>
            <a:schemeClr val="bg1"/>
          </a:solidFill>
        </p:spPr>
        <p:txBody>
          <a:bodyPr>
            <a:normAutofit fontScale="62500" lnSpcReduction="20000"/>
          </a:bodyPr>
          <a:lstStyle/>
          <a:p>
            <a:pPr marL="514350" indent="-514350">
              <a:buNone/>
            </a:pPr>
            <a:r>
              <a:rPr lang="en-US" b="1" dirty="0" smtClean="0"/>
              <a:t>  </a:t>
            </a:r>
            <a:r>
              <a:rPr lang="en-US" sz="6300" b="1" dirty="0" smtClean="0"/>
              <a:t>1. Immune related complications</a:t>
            </a:r>
          </a:p>
          <a:p>
            <a:pPr marL="514350" indent="-514350">
              <a:buNone/>
            </a:pPr>
            <a:r>
              <a:rPr lang="en-US" sz="3400" b="1" dirty="0" smtClean="0"/>
              <a:t>                                 </a:t>
            </a:r>
            <a:r>
              <a:rPr lang="en-US" sz="5100" b="1" dirty="0" smtClean="0"/>
              <a:t>a)</a:t>
            </a:r>
            <a:r>
              <a:rPr lang="en-US" sz="5100" b="1" dirty="0" err="1" smtClean="0"/>
              <a:t>Haemolytic</a:t>
            </a:r>
            <a:r>
              <a:rPr lang="en-US" sz="5100" b="1" dirty="0" smtClean="0"/>
              <a:t> reaction-</a:t>
            </a:r>
          </a:p>
          <a:p>
            <a:pPr marL="571500" indent="-571500">
              <a:buNone/>
            </a:pPr>
            <a:r>
              <a:rPr lang="en-US" b="1" dirty="0" smtClean="0">
                <a:solidFill>
                  <a:srgbClr val="00B0F0"/>
                </a:solidFill>
              </a:rPr>
              <a:t>              * </a:t>
            </a:r>
            <a:r>
              <a:rPr lang="en-US" sz="4000" b="1" dirty="0" smtClean="0">
                <a:solidFill>
                  <a:srgbClr val="00B0F0"/>
                </a:solidFill>
              </a:rPr>
              <a:t>Major(ABO) </a:t>
            </a:r>
            <a:r>
              <a:rPr lang="en-US" b="1" dirty="0" smtClean="0"/>
              <a:t>incompatibility reaction-this is due to mismatch blood </a:t>
            </a:r>
            <a:r>
              <a:rPr lang="en-US" b="1" dirty="0" err="1" smtClean="0"/>
              <a:t>transfusion.It</a:t>
            </a:r>
            <a:r>
              <a:rPr lang="en-US" b="1" dirty="0" smtClean="0"/>
              <a:t> happen mostly due to technical errors like mixing the samples, wrong </a:t>
            </a:r>
            <a:r>
              <a:rPr lang="en-US" b="1" dirty="0" err="1" smtClean="0"/>
              <a:t>labelling</a:t>
            </a:r>
            <a:r>
              <a:rPr lang="en-US" b="1" dirty="0" smtClean="0"/>
              <a:t> and dispatch This causes intravascular </a:t>
            </a:r>
            <a:r>
              <a:rPr lang="en-US" b="1" dirty="0" err="1" smtClean="0"/>
              <a:t>haemolysis</a:t>
            </a:r>
            <a:r>
              <a:rPr lang="en-US" b="1" dirty="0" smtClean="0"/>
              <a:t>.</a:t>
            </a:r>
          </a:p>
          <a:p>
            <a:pPr marL="571500" indent="-571500">
              <a:buNone/>
            </a:pPr>
            <a:r>
              <a:rPr lang="en-US" b="1" dirty="0" smtClean="0"/>
              <a:t>          </a:t>
            </a:r>
            <a:r>
              <a:rPr lang="en-US" b="1" dirty="0" err="1" smtClean="0"/>
              <a:t>Cliniacal</a:t>
            </a:r>
            <a:r>
              <a:rPr lang="en-US" b="1" dirty="0" smtClean="0"/>
              <a:t> features- </a:t>
            </a:r>
            <a:r>
              <a:rPr lang="en-US" b="1" dirty="0" err="1" smtClean="0"/>
              <a:t>Haematuria,pain</a:t>
            </a:r>
            <a:r>
              <a:rPr lang="en-US" b="1" dirty="0" smtClean="0"/>
              <a:t> in the loins, fever with chills and rigors and </a:t>
            </a:r>
            <a:r>
              <a:rPr lang="en-US" b="1" dirty="0" err="1" smtClean="0"/>
              <a:t>oliguria</a:t>
            </a:r>
            <a:r>
              <a:rPr lang="en-US" b="1" dirty="0" smtClean="0"/>
              <a:t> due to acute renal tubular necrosis.</a:t>
            </a:r>
          </a:p>
          <a:p>
            <a:pPr marL="571500" indent="-571500">
              <a:buNone/>
            </a:pPr>
            <a:r>
              <a:rPr lang="en-US" b="1" dirty="0" smtClean="0"/>
              <a:t>          Treatment-           Stop the blood and recheck.</a:t>
            </a:r>
          </a:p>
          <a:p>
            <a:pPr marL="571500" indent="-571500">
              <a:buNone/>
            </a:pPr>
            <a:r>
              <a:rPr lang="en-US" b="1" dirty="0" smtClean="0"/>
              <a:t>                                        Start IV </a:t>
            </a:r>
            <a:r>
              <a:rPr lang="en-US" b="1" dirty="0" err="1" smtClean="0"/>
              <a:t>fluid,monitor</a:t>
            </a:r>
            <a:r>
              <a:rPr lang="en-US" b="1" dirty="0" smtClean="0"/>
              <a:t> urine output &amp; </a:t>
            </a:r>
            <a:r>
              <a:rPr lang="en-US" b="1" dirty="0" err="1" smtClean="0"/>
              <a:t>Hb</a:t>
            </a:r>
            <a:r>
              <a:rPr lang="en-US" b="1" dirty="0" smtClean="0"/>
              <a:t>.</a:t>
            </a:r>
          </a:p>
          <a:p>
            <a:pPr marL="571500" indent="-571500">
              <a:buNone/>
            </a:pPr>
            <a:r>
              <a:rPr lang="en-US" b="1" dirty="0" smtClean="0"/>
              <a:t>                                       </a:t>
            </a:r>
            <a:r>
              <a:rPr lang="en-US" b="1" dirty="0" err="1" smtClean="0"/>
              <a:t>Diuresis</a:t>
            </a:r>
            <a:r>
              <a:rPr lang="en-US" b="1" dirty="0" smtClean="0"/>
              <a:t> with </a:t>
            </a:r>
            <a:r>
              <a:rPr lang="en-US" b="1" dirty="0" err="1" smtClean="0"/>
              <a:t>frusemide</a:t>
            </a:r>
            <a:r>
              <a:rPr lang="en-US" b="1" dirty="0" smtClean="0"/>
              <a:t> 20-40mg IV or 20%  </a:t>
            </a:r>
            <a:r>
              <a:rPr lang="en-US" b="1" dirty="0" err="1" smtClean="0"/>
              <a:t>manitol</a:t>
            </a:r>
            <a:r>
              <a:rPr lang="en-US" b="1" dirty="0" smtClean="0"/>
              <a:t> infusion to flush the kidney. </a:t>
            </a:r>
          </a:p>
          <a:p>
            <a:pPr marL="571500" indent="-571500">
              <a:buNone/>
            </a:pPr>
            <a:r>
              <a:rPr lang="en-US" b="1" dirty="0" smtClean="0"/>
              <a:t>           </a:t>
            </a:r>
          </a:p>
          <a:p>
            <a:pPr marL="571500" indent="-571500">
              <a:buNone/>
            </a:pPr>
            <a:r>
              <a:rPr lang="en-US" b="1" dirty="0" smtClean="0">
                <a:solidFill>
                  <a:srgbClr val="00B0F0"/>
                </a:solidFill>
              </a:rPr>
              <a:t>           </a:t>
            </a:r>
            <a:r>
              <a:rPr lang="en-US" sz="4000" b="1" dirty="0" smtClean="0">
                <a:solidFill>
                  <a:srgbClr val="00B0F0"/>
                </a:solidFill>
              </a:rPr>
              <a:t>*Minor </a:t>
            </a:r>
            <a:r>
              <a:rPr lang="en-US" b="1" dirty="0" err="1" smtClean="0"/>
              <a:t>incompitability</a:t>
            </a:r>
            <a:r>
              <a:rPr lang="en-US" b="1" dirty="0" smtClean="0"/>
              <a:t> reaction-These occurs due to </a:t>
            </a:r>
            <a:r>
              <a:rPr lang="en-US" b="1" dirty="0" err="1" smtClean="0"/>
              <a:t>extravascular</a:t>
            </a:r>
            <a:r>
              <a:rPr lang="en-US" b="1" dirty="0" smtClean="0"/>
              <a:t> </a:t>
            </a:r>
            <a:r>
              <a:rPr lang="en-US" b="1" dirty="0" err="1" smtClean="0"/>
              <a:t>haemolysis.It</a:t>
            </a:r>
            <a:r>
              <a:rPr lang="en-US" b="1" dirty="0" smtClean="0"/>
              <a:t> occurs due to antibodies to minor </a:t>
            </a:r>
            <a:r>
              <a:rPr lang="en-US" b="1" dirty="0" err="1" smtClean="0"/>
              <a:t>antigens.Usually</a:t>
            </a:r>
            <a:r>
              <a:rPr lang="en-US" b="1" dirty="0" smtClean="0"/>
              <a:t> mild in nature and may occur during 2-21 days.</a:t>
            </a:r>
          </a:p>
          <a:p>
            <a:pPr marL="571500" indent="-571500">
              <a:buNone/>
            </a:pPr>
            <a:r>
              <a:rPr lang="en-US" b="1" dirty="0" smtClean="0"/>
              <a:t>                      Patient has </a:t>
            </a:r>
            <a:r>
              <a:rPr lang="en-US" b="1" dirty="0" err="1" smtClean="0"/>
              <a:t>malaise,fever</a:t>
            </a:r>
            <a:r>
              <a:rPr lang="en-US" b="1" dirty="0" smtClean="0"/>
              <a:t> and may have </a:t>
            </a:r>
            <a:r>
              <a:rPr lang="en-US" b="1" dirty="0" err="1" smtClean="0"/>
              <a:t>joundice</a:t>
            </a:r>
            <a:r>
              <a:rPr lang="en-US" b="1" dirty="0" smtClean="0"/>
              <a:t>.</a:t>
            </a:r>
            <a:endParaRPr lang="en-US" b="1"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629400"/>
          </a:xfrm>
        </p:spPr>
        <p:txBody>
          <a:bodyPr>
            <a:normAutofit/>
          </a:bodyPr>
          <a:lstStyle/>
          <a:p>
            <a:pPr>
              <a:buNone/>
            </a:pPr>
            <a:r>
              <a:rPr lang="en-US" sz="2400" b="1" dirty="0" smtClean="0"/>
              <a:t>  </a:t>
            </a:r>
          </a:p>
          <a:p>
            <a:pPr>
              <a:buNone/>
            </a:pPr>
            <a:r>
              <a:rPr lang="en-US" sz="2400" b="1" dirty="0" smtClean="0"/>
              <a:t>                 </a:t>
            </a:r>
            <a:r>
              <a:rPr lang="en-US" sz="3800" b="1" dirty="0" smtClean="0">
                <a:solidFill>
                  <a:srgbClr val="00B0F0"/>
                </a:solidFill>
              </a:rPr>
              <a:t>b)Non </a:t>
            </a:r>
            <a:r>
              <a:rPr lang="en-US" sz="3800" b="1" dirty="0" err="1" smtClean="0">
                <a:solidFill>
                  <a:srgbClr val="00B0F0"/>
                </a:solidFill>
              </a:rPr>
              <a:t>haemolytic</a:t>
            </a:r>
            <a:r>
              <a:rPr lang="en-US" sz="3800" b="1" dirty="0" smtClean="0">
                <a:solidFill>
                  <a:srgbClr val="00B0F0"/>
                </a:solidFill>
              </a:rPr>
              <a:t> reactions-  </a:t>
            </a:r>
          </a:p>
          <a:p>
            <a:pPr algn="just">
              <a:buNone/>
            </a:pPr>
            <a:r>
              <a:rPr lang="en-US" sz="2400" b="1" dirty="0" smtClean="0"/>
              <a:t>          </a:t>
            </a:r>
          </a:p>
          <a:p>
            <a:pPr algn="just">
              <a:buNone/>
            </a:pPr>
            <a:r>
              <a:rPr lang="en-US" sz="2400" b="1" dirty="0" smtClean="0"/>
              <a:t> 1.         Febrile reaction-due to WBC &amp; platelets.</a:t>
            </a:r>
          </a:p>
          <a:p>
            <a:pPr algn="just">
              <a:buNone/>
            </a:pPr>
            <a:r>
              <a:rPr lang="en-US" sz="2400" b="1" dirty="0" smtClean="0"/>
              <a:t> 2.          Allergic reaction-due to plasma product.</a:t>
            </a:r>
          </a:p>
          <a:p>
            <a:pPr algn="just">
              <a:buNone/>
            </a:pPr>
            <a:r>
              <a:rPr lang="en-US" sz="2400" b="1" dirty="0" smtClean="0"/>
              <a:t> 3.          Transfusion related acute lung injury-it</a:t>
            </a:r>
          </a:p>
          <a:p>
            <a:pPr algn="just">
              <a:buNone/>
            </a:pPr>
            <a:r>
              <a:rPr lang="en-US" sz="2400" b="1" dirty="0" smtClean="0"/>
              <a:t>                is a rare complication similar to ARDS.</a:t>
            </a:r>
          </a:p>
          <a:p>
            <a:pPr marL="465138" indent="-465138" algn="just">
              <a:buNone/>
            </a:pPr>
            <a:r>
              <a:rPr lang="en-US" sz="2400" b="1" dirty="0" smtClean="0"/>
              <a:t> 4.       Congestive cardiac failure(CCF)- If whole blood is transfused rapidly in patient with chronic </a:t>
            </a:r>
            <a:r>
              <a:rPr lang="en-US" sz="2400" b="1" dirty="0" err="1" smtClean="0"/>
              <a:t>anaemia.slow</a:t>
            </a:r>
            <a:r>
              <a:rPr lang="en-US" sz="2400" b="1" dirty="0" smtClean="0"/>
              <a:t> transfusion or packed cell transfusion will be choice in such patient. Injection furosemide-20mg iv may be required.</a:t>
            </a:r>
          </a:p>
          <a:p>
            <a:pPr marL="465138" indent="-465138" algn="just">
              <a:buNone/>
            </a:pPr>
            <a:r>
              <a:rPr lang="en-US" sz="3300" b="1" dirty="0" smtClean="0">
                <a:solidFill>
                  <a:schemeClr val="tx1">
                    <a:lumMod val="95000"/>
                    <a:lumOff val="5000"/>
                  </a:schemeClr>
                </a:solidFill>
              </a:rPr>
              <a:t>  </a:t>
            </a:r>
            <a:endParaRPr lang="en-US" sz="2400"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Image result for difference between acute and chronic haemorrhage"/>
          <p:cNvPicPr>
            <a:picLocks noChangeAspect="1" noChangeArrowheads="1"/>
          </p:cNvPicPr>
          <p:nvPr/>
        </p:nvPicPr>
        <p:blipFill>
          <a:blip r:embed="rId2"/>
          <a:srcRect/>
          <a:stretch>
            <a:fillRect/>
          </a:stretch>
        </p:blipFill>
        <p:spPr bwMode="auto">
          <a:xfrm>
            <a:off x="-152400" y="-152400"/>
            <a:ext cx="9296400" cy="7543801"/>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70000" lnSpcReduction="20000"/>
          </a:bodyPr>
          <a:lstStyle/>
          <a:p>
            <a:pPr marL="465138" indent="-465138" algn="just">
              <a:buNone/>
            </a:pPr>
            <a:r>
              <a:rPr lang="en-US" sz="4400" b="1" dirty="0" smtClean="0">
                <a:solidFill>
                  <a:schemeClr val="tx1">
                    <a:lumMod val="95000"/>
                    <a:lumOff val="5000"/>
                  </a:schemeClr>
                </a:solidFill>
              </a:rPr>
              <a:t>2. Infectious complication</a:t>
            </a:r>
          </a:p>
          <a:p>
            <a:pPr marL="465138" indent="-465138" algn="just">
              <a:buNone/>
            </a:pPr>
            <a:r>
              <a:rPr lang="en-US" b="1" dirty="0" smtClean="0">
                <a:solidFill>
                  <a:schemeClr val="tx1">
                    <a:lumMod val="95000"/>
                    <a:lumOff val="5000"/>
                  </a:schemeClr>
                </a:solidFill>
              </a:rPr>
              <a:t>         </a:t>
            </a:r>
          </a:p>
          <a:p>
            <a:pPr marL="465138" indent="-465138" algn="just">
              <a:buNone/>
            </a:pPr>
            <a:r>
              <a:rPr lang="en-US" b="1" dirty="0" smtClean="0">
                <a:solidFill>
                  <a:schemeClr val="tx1">
                    <a:lumMod val="95000"/>
                    <a:lumOff val="5000"/>
                  </a:schemeClr>
                </a:solidFill>
              </a:rPr>
              <a:t>    Serum </a:t>
            </a:r>
            <a:r>
              <a:rPr lang="en-US" b="1" dirty="0" err="1" smtClean="0">
                <a:solidFill>
                  <a:schemeClr val="tx1">
                    <a:lumMod val="95000"/>
                    <a:lumOff val="5000"/>
                  </a:schemeClr>
                </a:solidFill>
              </a:rPr>
              <a:t>hepatitis,AIDS,Malaria,Syphilis</a:t>
            </a:r>
            <a:r>
              <a:rPr lang="en-US" b="1" dirty="0" smtClean="0">
                <a:solidFill>
                  <a:schemeClr val="tx1">
                    <a:lumMod val="95000"/>
                    <a:lumOff val="5000"/>
                  </a:schemeClr>
                </a:solidFill>
              </a:rPr>
              <a:t> are dangerous infectious diseases which can be transmitted during blood transfusion.</a:t>
            </a:r>
          </a:p>
          <a:p>
            <a:pPr marL="465138" indent="-465138" algn="just">
              <a:buNone/>
            </a:pPr>
            <a:r>
              <a:rPr lang="en-US" b="1" dirty="0" smtClean="0">
                <a:solidFill>
                  <a:schemeClr val="tx1">
                    <a:lumMod val="95000"/>
                    <a:lumOff val="5000"/>
                  </a:schemeClr>
                </a:solidFill>
              </a:rPr>
              <a:t>       </a:t>
            </a:r>
            <a:r>
              <a:rPr lang="en-US" b="1" dirty="0" err="1" smtClean="0">
                <a:solidFill>
                  <a:schemeClr val="tx1">
                    <a:lumMod val="95000"/>
                    <a:lumOff val="5000"/>
                  </a:schemeClr>
                </a:solidFill>
              </a:rPr>
              <a:t>Hence,it</a:t>
            </a:r>
            <a:r>
              <a:rPr lang="en-US" b="1" dirty="0" smtClean="0">
                <a:solidFill>
                  <a:schemeClr val="tx1">
                    <a:lumMod val="95000"/>
                    <a:lumOff val="5000"/>
                  </a:schemeClr>
                </a:solidFill>
              </a:rPr>
              <a:t> mandatory to screen the blood for these diseases before transfusion.</a:t>
            </a:r>
          </a:p>
          <a:p>
            <a:pPr marL="465138" indent="-465138" algn="just">
              <a:buNone/>
            </a:pPr>
            <a:endParaRPr lang="en-US" sz="4400" b="1" dirty="0" smtClean="0">
              <a:solidFill>
                <a:schemeClr val="tx1">
                  <a:lumMod val="95000"/>
                  <a:lumOff val="5000"/>
                </a:schemeClr>
              </a:solidFill>
            </a:endParaRPr>
          </a:p>
          <a:p>
            <a:pPr marL="465138" indent="-465138" algn="just">
              <a:buNone/>
            </a:pPr>
            <a:r>
              <a:rPr lang="en-US" sz="4400" b="1" dirty="0" smtClean="0">
                <a:solidFill>
                  <a:schemeClr val="tx1">
                    <a:lumMod val="95000"/>
                    <a:lumOff val="5000"/>
                  </a:schemeClr>
                </a:solidFill>
              </a:rPr>
              <a:t>  3. DISSEMINATED INTRAVASCULAR  COAGULATION  (DIC)-</a:t>
            </a:r>
          </a:p>
          <a:p>
            <a:pPr marL="465138" indent="-465138" algn="just">
              <a:buNone/>
            </a:pPr>
            <a:r>
              <a:rPr lang="en-US" b="1" dirty="0" smtClean="0">
                <a:solidFill>
                  <a:schemeClr val="tx1">
                    <a:lumMod val="95000"/>
                    <a:lumOff val="5000"/>
                  </a:schemeClr>
                </a:solidFill>
              </a:rPr>
              <a:t>       </a:t>
            </a:r>
          </a:p>
          <a:p>
            <a:pPr marL="465138" indent="-465138" algn="just">
              <a:buNone/>
            </a:pPr>
            <a:r>
              <a:rPr lang="en-US" b="1" dirty="0" smtClean="0">
                <a:solidFill>
                  <a:schemeClr val="tx1">
                    <a:lumMod val="95000"/>
                    <a:lumOff val="5000"/>
                  </a:schemeClr>
                </a:solidFill>
              </a:rPr>
              <a:t> In massive blood transfusion wherein all factors of coagulation are used up , resulting in bleeding </a:t>
            </a:r>
            <a:r>
              <a:rPr lang="en-US" b="1" dirty="0" err="1" smtClean="0">
                <a:solidFill>
                  <a:schemeClr val="tx1">
                    <a:lumMod val="95000"/>
                    <a:lumOff val="5000"/>
                  </a:schemeClr>
                </a:solidFill>
              </a:rPr>
              <a:t>disorder.It</a:t>
            </a:r>
            <a:r>
              <a:rPr lang="en-US" b="1" dirty="0" smtClean="0">
                <a:solidFill>
                  <a:schemeClr val="tx1">
                    <a:lumMod val="95000"/>
                    <a:lumOff val="5000"/>
                  </a:schemeClr>
                </a:solidFill>
              </a:rPr>
              <a:t> produces severe </a:t>
            </a:r>
            <a:r>
              <a:rPr lang="en-US" b="1" dirty="0" err="1" smtClean="0">
                <a:solidFill>
                  <a:schemeClr val="tx1">
                    <a:lumMod val="95000"/>
                    <a:lumOff val="5000"/>
                  </a:schemeClr>
                </a:solidFill>
              </a:rPr>
              <a:t>afibrogenemia</a:t>
            </a:r>
            <a:r>
              <a:rPr lang="en-US" b="1" dirty="0" smtClean="0">
                <a:solidFill>
                  <a:schemeClr val="tx1">
                    <a:lumMod val="95000"/>
                    <a:lumOff val="5000"/>
                  </a:schemeClr>
                </a:solidFill>
              </a:rPr>
              <a:t>.</a:t>
            </a:r>
          </a:p>
          <a:p>
            <a:pPr marL="465138" indent="-465138" algn="just">
              <a:buNone/>
            </a:pPr>
            <a:r>
              <a:rPr lang="en-US" b="1" dirty="0" smtClean="0">
                <a:solidFill>
                  <a:schemeClr val="tx1">
                    <a:lumMod val="95000"/>
                    <a:lumOff val="5000"/>
                  </a:schemeClr>
                </a:solidFill>
              </a:rPr>
              <a:t>              It is treated by cryoprecipitate( rich </a:t>
            </a:r>
            <a:r>
              <a:rPr lang="en-US" b="1" dirty="0" err="1" smtClean="0">
                <a:solidFill>
                  <a:schemeClr val="tx1">
                    <a:lumMod val="95000"/>
                    <a:lumOff val="5000"/>
                  </a:schemeClr>
                </a:solidFill>
              </a:rPr>
              <a:t>infibronogen</a:t>
            </a:r>
            <a:r>
              <a:rPr lang="en-US" b="1" dirty="0" smtClean="0">
                <a:solidFill>
                  <a:schemeClr val="tx1">
                    <a:lumMod val="95000"/>
                    <a:lumOff val="5000"/>
                  </a:schemeClr>
                </a:solidFill>
              </a:rPr>
              <a:t>)</a:t>
            </a:r>
          </a:p>
          <a:p>
            <a:pPr marL="465138" indent="-465138" algn="just">
              <a:buNone/>
            </a:pPr>
            <a:r>
              <a:rPr lang="en-US" b="1" dirty="0" smtClean="0">
                <a:solidFill>
                  <a:schemeClr val="tx1">
                    <a:lumMod val="95000"/>
                    <a:lumOff val="5000"/>
                  </a:schemeClr>
                </a:solidFill>
              </a:rPr>
              <a:t>    </a:t>
            </a:r>
          </a:p>
          <a:p>
            <a:pPr marL="465138" indent="-465138" algn="just">
              <a:buNone/>
            </a:pPr>
            <a:r>
              <a:rPr lang="en-US" b="1" dirty="0" smtClean="0">
                <a:solidFill>
                  <a:schemeClr val="tx1">
                    <a:lumMod val="95000"/>
                    <a:lumOff val="5000"/>
                  </a:schemeClr>
                </a:solidFill>
              </a:rPr>
              <a:t>                                              ************************</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BLEEDING  DISORDERS</a:t>
            </a:r>
            <a:endParaRPr lang="en-US" dirty="0"/>
          </a:p>
        </p:txBody>
      </p:sp>
      <p:sp>
        <p:nvSpPr>
          <p:cNvPr id="3" name="Content Placeholder 2"/>
          <p:cNvSpPr>
            <a:spLocks noGrp="1"/>
          </p:cNvSpPr>
          <p:nvPr>
            <p:ph idx="1"/>
          </p:nvPr>
        </p:nvSpPr>
        <p:spPr>
          <a:xfrm>
            <a:off x="457200" y="914400"/>
            <a:ext cx="8229600" cy="5211763"/>
          </a:xfrm>
        </p:spPr>
        <p:txBody>
          <a:bodyPr>
            <a:normAutofit fontScale="40000" lnSpcReduction="20000"/>
          </a:bodyPr>
          <a:lstStyle/>
          <a:p>
            <a:pPr>
              <a:buNone/>
            </a:pPr>
            <a:endParaRPr lang="en-US" dirty="0" smtClean="0">
              <a:solidFill>
                <a:srgbClr val="FF0000"/>
              </a:solidFill>
            </a:endParaRPr>
          </a:p>
          <a:p>
            <a:pPr>
              <a:buNone/>
            </a:pPr>
            <a:r>
              <a:rPr lang="en-US" sz="6000" dirty="0" smtClean="0">
                <a:solidFill>
                  <a:srgbClr val="FF0000"/>
                </a:solidFill>
              </a:rPr>
              <a:t>                   </a:t>
            </a:r>
            <a:r>
              <a:rPr lang="en-US" sz="6000" dirty="0" err="1" smtClean="0">
                <a:solidFill>
                  <a:srgbClr val="FF0000"/>
                </a:solidFill>
              </a:rPr>
              <a:t>Haemophilia</a:t>
            </a:r>
            <a:r>
              <a:rPr lang="en-US" sz="6000" dirty="0" smtClean="0">
                <a:solidFill>
                  <a:srgbClr val="FF0000"/>
                </a:solidFill>
              </a:rPr>
              <a:t>- X-linked genetic disorder of coagulation</a:t>
            </a:r>
            <a:r>
              <a:rPr lang="en-US" sz="6000" dirty="0" smtClean="0"/>
              <a:t>.</a:t>
            </a:r>
          </a:p>
          <a:p>
            <a:pPr>
              <a:buNone/>
            </a:pPr>
            <a:endParaRPr lang="en-US" dirty="0" smtClean="0"/>
          </a:p>
          <a:p>
            <a:pPr>
              <a:buNone/>
            </a:pPr>
            <a:r>
              <a:rPr lang="en-US" dirty="0" smtClean="0"/>
              <a:t>         TYPE-              </a:t>
            </a:r>
            <a:r>
              <a:rPr lang="en-US" dirty="0" err="1" smtClean="0"/>
              <a:t>Haemophilia</a:t>
            </a:r>
            <a:r>
              <a:rPr lang="en-US" dirty="0" smtClean="0"/>
              <a:t> ‘A’      </a:t>
            </a:r>
          </a:p>
          <a:p>
            <a:pPr>
              <a:buNone/>
            </a:pPr>
            <a:r>
              <a:rPr lang="en-US" dirty="0" smtClean="0"/>
              <a:t>                     &amp;         </a:t>
            </a:r>
            <a:r>
              <a:rPr lang="en-US" dirty="0" err="1" smtClean="0"/>
              <a:t>Haemophilia</a:t>
            </a:r>
            <a:r>
              <a:rPr lang="en-US" dirty="0" smtClean="0"/>
              <a:t> ‘B’</a:t>
            </a:r>
          </a:p>
          <a:p>
            <a:pPr>
              <a:buNone/>
            </a:pPr>
            <a:r>
              <a:rPr lang="en-US" dirty="0" smtClean="0"/>
              <a:t>  ---------------------------------------------------------------------------------------------------------------  </a:t>
            </a:r>
          </a:p>
          <a:p>
            <a:pPr>
              <a:buNone/>
            </a:pPr>
            <a:r>
              <a:rPr lang="en-US" sz="3600" dirty="0" smtClean="0">
                <a:solidFill>
                  <a:srgbClr val="7030A0"/>
                </a:solidFill>
              </a:rPr>
              <a:t>                                  </a:t>
            </a:r>
            <a:r>
              <a:rPr lang="en-US" sz="3600" dirty="0" err="1" smtClean="0">
                <a:solidFill>
                  <a:srgbClr val="7030A0"/>
                </a:solidFill>
              </a:rPr>
              <a:t>Haemophilia</a:t>
            </a:r>
            <a:r>
              <a:rPr lang="en-US" sz="3600" dirty="0" smtClean="0">
                <a:solidFill>
                  <a:srgbClr val="7030A0"/>
                </a:solidFill>
              </a:rPr>
              <a:t>-A</a:t>
            </a:r>
          </a:p>
          <a:p>
            <a:pPr>
              <a:buNone/>
            </a:pPr>
            <a:r>
              <a:rPr lang="en-US" sz="5100" b="1" dirty="0" err="1" smtClean="0"/>
              <a:t>Haemophilia</a:t>
            </a:r>
            <a:r>
              <a:rPr lang="en-US" sz="5100" b="1" dirty="0" smtClean="0"/>
              <a:t> A</a:t>
            </a:r>
            <a:r>
              <a:rPr lang="en-US" sz="5100" dirty="0" smtClean="0"/>
              <a:t> (or </a:t>
            </a:r>
            <a:r>
              <a:rPr lang="en-US" sz="5100" b="1" dirty="0" smtClean="0"/>
              <a:t>hemophilia A</a:t>
            </a:r>
            <a:r>
              <a:rPr lang="en-US" sz="5100" dirty="0" smtClean="0"/>
              <a:t>) is a genetic deficiency in clotting factor VIII, which causes increased bleeding and usually affects males. </a:t>
            </a:r>
            <a:endParaRPr lang="en-US" sz="5100" dirty="0" smtClean="0">
              <a:solidFill>
                <a:srgbClr val="7030A0"/>
              </a:solidFill>
            </a:endParaRPr>
          </a:p>
          <a:p>
            <a:pPr>
              <a:buNone/>
            </a:pPr>
            <a:endParaRPr lang="en-US" sz="3600" dirty="0" smtClean="0">
              <a:solidFill>
                <a:srgbClr val="7030A0"/>
              </a:solidFill>
            </a:endParaRPr>
          </a:p>
          <a:p>
            <a:pPr>
              <a:buNone/>
            </a:pPr>
            <a:r>
              <a:rPr lang="en-US" sz="3600" dirty="0" smtClean="0">
                <a:solidFill>
                  <a:srgbClr val="7030A0"/>
                </a:solidFill>
              </a:rPr>
              <a:t>          </a:t>
            </a:r>
            <a:r>
              <a:rPr lang="en-US" sz="4200" dirty="0" smtClean="0"/>
              <a:t>  1:5000 incidence </a:t>
            </a:r>
          </a:p>
          <a:p>
            <a:pPr>
              <a:buNone/>
            </a:pPr>
            <a:r>
              <a:rPr lang="en-US" sz="4200" dirty="0" smtClean="0"/>
              <a:t>          the level of factor viii, may be less than 1% c</a:t>
            </a:r>
          </a:p>
          <a:p>
            <a:pPr>
              <a:buNone/>
            </a:pPr>
            <a:r>
              <a:rPr lang="en-US" sz="4200" dirty="0" smtClean="0"/>
              <a:t>         Clinical features-                         Excessive bleeding.</a:t>
            </a:r>
          </a:p>
          <a:p>
            <a:pPr>
              <a:buNone/>
            </a:pPr>
            <a:r>
              <a:rPr lang="en-US" sz="4200" dirty="0" smtClean="0"/>
              <a:t>                                                                Unusual bleeding</a:t>
            </a:r>
          </a:p>
          <a:p>
            <a:pPr algn="ctr">
              <a:buNone/>
            </a:pPr>
            <a:r>
              <a:rPr lang="en-US" sz="4200" dirty="0" smtClean="0"/>
              <a:t>   Unexpected bleeding</a:t>
            </a:r>
          </a:p>
          <a:p>
            <a:pPr algn="ctr">
              <a:buNone/>
            </a:pPr>
            <a:r>
              <a:rPr lang="en-US" sz="4200" dirty="0" smtClean="0"/>
              <a:t>                                 Bleeding in joints and muscles is seen.</a:t>
            </a:r>
          </a:p>
          <a:p>
            <a:pPr algn="ctr">
              <a:buNone/>
            </a:pPr>
            <a:r>
              <a:rPr lang="en-US" sz="4200" dirty="0" smtClean="0"/>
              <a:t>                                 Intra muscular injection to be avoided.</a:t>
            </a:r>
          </a:p>
          <a:p>
            <a:pPr algn="ctr">
              <a:buNone/>
            </a:pPr>
            <a:r>
              <a:rPr lang="en-US" sz="4200" dirty="0" smtClean="0"/>
              <a:t>  </a:t>
            </a:r>
            <a:endParaRPr lang="en-US" sz="42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a:buNone/>
            </a:pPr>
            <a:r>
              <a:rPr lang="en-US" dirty="0" err="1" smtClean="0"/>
              <a:t>Treatmnt</a:t>
            </a:r>
            <a:r>
              <a:rPr lang="en-US" dirty="0" smtClean="0"/>
              <a:t>-</a:t>
            </a:r>
          </a:p>
          <a:p>
            <a:pPr>
              <a:buNone/>
            </a:pPr>
            <a:endParaRPr lang="en-US" dirty="0" smtClean="0"/>
          </a:p>
          <a:p>
            <a:pPr>
              <a:buNone/>
            </a:pPr>
            <a:r>
              <a:rPr lang="en-US" dirty="0" smtClean="0"/>
              <a:t>                  -Give IV- factor viii concentration by     </a:t>
            </a:r>
          </a:p>
          <a:p>
            <a:pPr>
              <a:buNone/>
            </a:pPr>
            <a:r>
              <a:rPr lang="en-US" dirty="0" smtClean="0"/>
              <a:t>                   infusion twice daily.</a:t>
            </a:r>
          </a:p>
          <a:p>
            <a:pPr>
              <a:buNone/>
            </a:pPr>
            <a:r>
              <a:rPr lang="en-US" dirty="0" smtClean="0"/>
              <a:t>                  -Any operative procedure should be</a:t>
            </a:r>
          </a:p>
          <a:p>
            <a:pPr>
              <a:buNone/>
            </a:pPr>
            <a:r>
              <a:rPr lang="en-US" dirty="0" smtClean="0"/>
              <a:t>                      done after attaining 100% level.</a:t>
            </a:r>
          </a:p>
          <a:p>
            <a:pPr>
              <a:buNone/>
            </a:pPr>
            <a:r>
              <a:rPr lang="en-US" dirty="0" smtClean="0"/>
              <a:t>                  -Synthetic vasopressin raises factor- 8</a:t>
            </a:r>
          </a:p>
          <a:p>
            <a:pPr>
              <a:buNone/>
            </a:pPr>
            <a:r>
              <a:rPr lang="en-US" dirty="0" smtClean="0"/>
              <a:t>                    level.</a:t>
            </a:r>
          </a:p>
          <a:p>
            <a:pPr>
              <a:buNone/>
            </a:pPr>
            <a:r>
              <a:rPr lang="en-US" dirty="0" smtClean="0"/>
              <a:t>                                       **** </a:t>
            </a:r>
          </a:p>
          <a:p>
            <a:pPr>
              <a:buNone/>
            </a:pPr>
            <a:r>
              <a:rPr lang="en-US" dirty="0" smtClean="0">
                <a:solidFill>
                  <a:srgbClr val="7030A0"/>
                </a:solidFill>
              </a:rPr>
              <a:t>             </a:t>
            </a:r>
            <a:endParaRPr lang="en-US" dirty="0" smtClean="0"/>
          </a:p>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10000"/>
          </a:bodyPr>
          <a:lstStyle/>
          <a:p>
            <a:pPr>
              <a:buNone/>
            </a:pPr>
            <a:endParaRPr lang="en-US" dirty="0" smtClean="0">
              <a:solidFill>
                <a:srgbClr val="7030A0"/>
              </a:solidFill>
            </a:endParaRPr>
          </a:p>
          <a:p>
            <a:pPr>
              <a:buNone/>
            </a:pPr>
            <a:r>
              <a:rPr lang="en-US" dirty="0" smtClean="0">
                <a:solidFill>
                  <a:srgbClr val="7030A0"/>
                </a:solidFill>
              </a:rPr>
              <a:t> </a:t>
            </a:r>
            <a:r>
              <a:rPr lang="en-US" dirty="0" err="1" smtClean="0">
                <a:solidFill>
                  <a:srgbClr val="7030A0"/>
                </a:solidFill>
              </a:rPr>
              <a:t>Haemophilia</a:t>
            </a:r>
            <a:r>
              <a:rPr lang="en-US" dirty="0" smtClean="0">
                <a:solidFill>
                  <a:srgbClr val="7030A0"/>
                </a:solidFill>
              </a:rPr>
              <a:t> B</a:t>
            </a:r>
            <a:r>
              <a:rPr lang="en-US" dirty="0" smtClean="0"/>
              <a:t>-</a:t>
            </a:r>
          </a:p>
          <a:p>
            <a:pPr>
              <a:buNone/>
            </a:pPr>
            <a:r>
              <a:rPr lang="en-US" dirty="0" smtClean="0"/>
              <a:t>         Incidence 1:30000. It is due to deficiency of</a:t>
            </a:r>
          </a:p>
          <a:p>
            <a:pPr>
              <a:buNone/>
            </a:pPr>
            <a:r>
              <a:rPr lang="en-US" dirty="0" smtClean="0"/>
              <a:t>         factor ix.(Christmas Factor)</a:t>
            </a:r>
          </a:p>
          <a:p>
            <a:pPr>
              <a:buNone/>
            </a:pPr>
            <a:endParaRPr lang="en-US" dirty="0" smtClean="0"/>
          </a:p>
          <a:p>
            <a:pPr>
              <a:buNone/>
            </a:pPr>
            <a:r>
              <a:rPr lang="en-US" dirty="0" smtClean="0"/>
              <a:t>   The clinical features-</a:t>
            </a:r>
          </a:p>
          <a:p>
            <a:pPr>
              <a:buNone/>
            </a:pPr>
            <a:r>
              <a:rPr lang="en-US" dirty="0" smtClean="0"/>
              <a:t>               are similar to </a:t>
            </a:r>
            <a:r>
              <a:rPr lang="en-US" dirty="0" err="1" smtClean="0"/>
              <a:t>haemophilia</a:t>
            </a:r>
            <a:r>
              <a:rPr lang="en-US" dirty="0" smtClean="0"/>
              <a:t> A.</a:t>
            </a:r>
          </a:p>
          <a:p>
            <a:pPr>
              <a:buNone/>
            </a:pPr>
            <a:endParaRPr lang="en-US" dirty="0" smtClean="0"/>
          </a:p>
          <a:p>
            <a:pPr>
              <a:buNone/>
            </a:pPr>
            <a:r>
              <a:rPr lang="en-US" dirty="0" smtClean="0"/>
              <a:t>   Treatment - infusion of factor ix concentrates.</a:t>
            </a:r>
          </a:p>
          <a:p>
            <a:pPr>
              <a:buNone/>
            </a:pPr>
            <a:endParaRPr lang="en-US" dirty="0" smtClean="0"/>
          </a:p>
          <a:p>
            <a:pPr>
              <a:buNone/>
            </a:pPr>
            <a:r>
              <a:rPr lang="en-US" dirty="0" smtClean="0"/>
              <a:t>                                  *****</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solidFill>
                  <a:srgbClr val="FF0000"/>
                </a:solidFill>
              </a:rPr>
              <a:t>Van </a:t>
            </a:r>
            <a:r>
              <a:rPr lang="en-US" dirty="0" err="1" smtClean="0">
                <a:solidFill>
                  <a:srgbClr val="FF0000"/>
                </a:solidFill>
              </a:rPr>
              <a:t>Willebrand</a:t>
            </a:r>
            <a:r>
              <a:rPr lang="en-US" dirty="0" smtClean="0">
                <a:solidFill>
                  <a:srgbClr val="FF0000"/>
                </a:solidFill>
              </a:rPr>
              <a:t>’ disease</a:t>
            </a:r>
            <a:endParaRPr lang="en-US" dirty="0">
              <a:solidFill>
                <a:srgbClr val="FF0000"/>
              </a:solidFill>
            </a:endParaRPr>
          </a:p>
        </p:txBody>
      </p:sp>
      <p:sp>
        <p:nvSpPr>
          <p:cNvPr id="3" name="Content Placeholder 2"/>
          <p:cNvSpPr>
            <a:spLocks noGrp="1"/>
          </p:cNvSpPr>
          <p:nvPr>
            <p:ph idx="1"/>
          </p:nvPr>
        </p:nvSpPr>
        <p:spPr>
          <a:xfrm>
            <a:off x="457200" y="1066800"/>
            <a:ext cx="8229600" cy="5059363"/>
          </a:xfrm>
        </p:spPr>
        <p:txBody>
          <a:bodyPr>
            <a:normAutofit fontScale="70000" lnSpcReduction="20000"/>
          </a:bodyPr>
          <a:lstStyle/>
          <a:p>
            <a:pPr>
              <a:buNone/>
            </a:pPr>
            <a:endParaRPr lang="en-US" dirty="0" smtClean="0"/>
          </a:p>
          <a:p>
            <a:pPr>
              <a:buNone/>
            </a:pPr>
            <a:r>
              <a:rPr lang="en-US" b="1" dirty="0" smtClean="0"/>
              <a:t>     Von </a:t>
            </a:r>
            <a:r>
              <a:rPr lang="en-US" b="1" dirty="0" err="1" smtClean="0"/>
              <a:t>Willebrand</a:t>
            </a:r>
            <a:r>
              <a:rPr lang="en-US" b="1" dirty="0" smtClean="0"/>
              <a:t> disease</a:t>
            </a:r>
            <a:r>
              <a:rPr lang="en-US" dirty="0" smtClean="0"/>
              <a:t> (VWD) is a genetic disorder caused </a:t>
            </a:r>
          </a:p>
          <a:p>
            <a:pPr>
              <a:buNone/>
            </a:pPr>
            <a:r>
              <a:rPr lang="en-US" dirty="0" smtClean="0"/>
              <a:t>     by missing or defective </a:t>
            </a:r>
            <a:r>
              <a:rPr lang="en-US" b="1" dirty="0" smtClean="0"/>
              <a:t>von </a:t>
            </a:r>
            <a:r>
              <a:rPr lang="en-US" b="1" dirty="0" err="1" smtClean="0"/>
              <a:t>Willebrand</a:t>
            </a:r>
            <a:r>
              <a:rPr lang="en-US" b="1" dirty="0" smtClean="0"/>
              <a:t> factor</a:t>
            </a:r>
            <a:r>
              <a:rPr lang="en-US" dirty="0" smtClean="0"/>
              <a:t> (</a:t>
            </a:r>
            <a:r>
              <a:rPr lang="en-US" b="1" dirty="0" smtClean="0"/>
              <a:t>VWF</a:t>
            </a:r>
            <a:r>
              <a:rPr lang="en-US" dirty="0" smtClean="0"/>
              <a:t>), a clotting </a:t>
            </a:r>
          </a:p>
          <a:p>
            <a:pPr>
              <a:buNone/>
            </a:pPr>
            <a:r>
              <a:rPr lang="en-US" dirty="0" smtClean="0"/>
              <a:t>     protein. </a:t>
            </a:r>
            <a:r>
              <a:rPr lang="en-US" b="1" dirty="0" smtClean="0"/>
              <a:t>VWF</a:t>
            </a:r>
            <a:r>
              <a:rPr lang="en-US" dirty="0" smtClean="0"/>
              <a:t> binds </a:t>
            </a:r>
            <a:r>
              <a:rPr lang="en-US" b="1" dirty="0" smtClean="0"/>
              <a:t>factor</a:t>
            </a:r>
            <a:r>
              <a:rPr lang="en-US" dirty="0" smtClean="0"/>
              <a:t> VIII, a key clotting protein, and platelets </a:t>
            </a:r>
          </a:p>
          <a:p>
            <a:pPr>
              <a:buNone/>
            </a:pPr>
            <a:r>
              <a:rPr lang="en-US" dirty="0" smtClean="0"/>
              <a:t>     in blood vessel walls, which help form a platelet plug during the </a:t>
            </a:r>
          </a:p>
          <a:p>
            <a:pPr>
              <a:buNone/>
            </a:pPr>
            <a:r>
              <a:rPr lang="en-US" dirty="0" smtClean="0"/>
              <a:t>     clotting process.</a:t>
            </a:r>
          </a:p>
          <a:p>
            <a:pPr>
              <a:buNone/>
            </a:pPr>
            <a:endParaRPr lang="en-US" dirty="0" smtClean="0"/>
          </a:p>
          <a:p>
            <a:pPr>
              <a:buNone/>
            </a:pPr>
            <a:r>
              <a:rPr lang="en-US" dirty="0" smtClean="0"/>
              <a:t>C/features- </a:t>
            </a:r>
            <a:r>
              <a:rPr lang="en-US" dirty="0" err="1" smtClean="0"/>
              <a:t>Epistaxis,menorrhagia</a:t>
            </a:r>
            <a:r>
              <a:rPr lang="en-US" dirty="0" smtClean="0"/>
              <a:t> and bleeding </a:t>
            </a:r>
          </a:p>
          <a:p>
            <a:pPr>
              <a:buNone/>
            </a:pPr>
            <a:r>
              <a:rPr lang="en-US" dirty="0" smtClean="0"/>
              <a:t>                    following trauma.</a:t>
            </a:r>
          </a:p>
          <a:p>
            <a:pPr>
              <a:buNone/>
            </a:pPr>
            <a:r>
              <a:rPr lang="en-US" dirty="0" smtClean="0"/>
              <a:t> T/t-             Similar to mild </a:t>
            </a:r>
            <a:r>
              <a:rPr lang="en-US" dirty="0" err="1" smtClean="0"/>
              <a:t>haemophilia</a:t>
            </a:r>
            <a:r>
              <a:rPr lang="en-US" dirty="0" smtClean="0"/>
              <a:t>.</a:t>
            </a:r>
          </a:p>
          <a:p>
            <a:pPr>
              <a:buNone/>
            </a:pPr>
            <a:r>
              <a:rPr lang="en-US" dirty="0" smtClean="0"/>
              <a:t>                    -Synthetic vasopressin or IV infusion of factor</a:t>
            </a:r>
          </a:p>
          <a:p>
            <a:pPr>
              <a:buNone/>
            </a:pPr>
            <a:r>
              <a:rPr lang="en-US" dirty="0" smtClean="0"/>
              <a:t>                      </a:t>
            </a:r>
            <a:r>
              <a:rPr lang="en-US" dirty="0" err="1" smtClean="0"/>
              <a:t>viii.C</a:t>
            </a:r>
            <a:endParaRPr lang="en-US" dirty="0" smtClean="0"/>
          </a:p>
          <a:p>
            <a:pPr>
              <a:buNone/>
            </a:pPr>
            <a:r>
              <a:rPr lang="en-US" dirty="0" smtClean="0"/>
              <a:t>                    -Concentration of </a:t>
            </a:r>
            <a:r>
              <a:rPr lang="en-US" dirty="0" err="1" smtClean="0"/>
              <a:t>vWillebrand’s</a:t>
            </a:r>
            <a:r>
              <a:rPr lang="en-US" dirty="0" smtClean="0"/>
              <a:t> </a:t>
            </a:r>
            <a:r>
              <a:rPr lang="en-US" dirty="0" err="1" smtClean="0"/>
              <a:t>feactor</a:t>
            </a:r>
            <a:r>
              <a:rPr lang="en-US" dirty="0" smtClean="0"/>
              <a:t> BY IV.</a:t>
            </a:r>
          </a:p>
          <a:p>
            <a:pPr>
              <a:buNone/>
            </a:pPr>
            <a:r>
              <a:rPr lang="en-US" dirty="0" smtClean="0"/>
              <a:t>                                   ******</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REFERENCES</a:t>
            </a:r>
            <a:r>
              <a:rPr lang="en-US" dirty="0"/>
              <a:t> </a:t>
            </a:r>
            <a:br>
              <a:rPr lang="en-US" dirty="0"/>
            </a:br>
            <a:endParaRPr lang="en-US" sz="2200" dirty="0"/>
          </a:p>
        </p:txBody>
      </p:sp>
      <p:sp>
        <p:nvSpPr>
          <p:cNvPr id="3" name="Slide Number Placeholder 2"/>
          <p:cNvSpPr>
            <a:spLocks noGrp="1"/>
          </p:cNvSpPr>
          <p:nvPr>
            <p:ph type="sldNum" sz="quarter" idx="12"/>
          </p:nvPr>
        </p:nvSpPr>
        <p:spPr/>
        <p:txBody>
          <a:bodyPr/>
          <a:lstStyle/>
          <a:p>
            <a:fld id="{72795863-2509-495E-A4D3-2D1EB08AA326}" type="slidenum">
              <a:rPr lang="en-US" smtClean="0"/>
              <a:pPr/>
              <a:t>85</a:t>
            </a:fld>
            <a:endParaRPr lang="en-US"/>
          </a:p>
        </p:txBody>
      </p:sp>
      <p:sp>
        <p:nvSpPr>
          <p:cNvPr id="4" name="TextBox 3"/>
          <p:cNvSpPr txBox="1"/>
          <p:nvPr/>
        </p:nvSpPr>
        <p:spPr>
          <a:xfrm>
            <a:off x="609600" y="1371600"/>
            <a:ext cx="7391400" cy="3970318"/>
          </a:xfrm>
          <a:prstGeom prst="rect">
            <a:avLst/>
          </a:prstGeom>
          <a:noFill/>
        </p:spPr>
        <p:txBody>
          <a:bodyPr wrap="square" rtlCol="0">
            <a:spAutoFit/>
          </a:bodyPr>
          <a:lstStyle/>
          <a:p>
            <a:pPr lvl="0">
              <a:lnSpc>
                <a:spcPct val="90000"/>
              </a:lnSpc>
              <a:buClr>
                <a:schemeClr val="dk1"/>
              </a:buClr>
              <a:buSzPct val="166386"/>
              <a:buFont typeface="Arial" pitchFamily="34" charset="0"/>
              <a:buChar char="•"/>
            </a:pPr>
            <a:r>
              <a:rPr lang="en-US" sz="2800" b="1" dirty="0" smtClean="0">
                <a:latin typeface="Times New Roman"/>
                <a:ea typeface="Times New Roman"/>
                <a:cs typeface="Times New Roman"/>
                <a:sym typeface="Times New Roman"/>
              </a:rPr>
              <a:t>SRBS BOOK OF GENERAL </a:t>
            </a:r>
            <a:r>
              <a:rPr lang="en-US" sz="2800" b="1" dirty="0" smtClean="0">
                <a:latin typeface="Times New Roman"/>
                <a:ea typeface="Times New Roman"/>
                <a:cs typeface="Times New Roman"/>
                <a:sym typeface="Times New Roman"/>
              </a:rPr>
              <a:t>SURGERY</a:t>
            </a:r>
          </a:p>
          <a:p>
            <a:pPr lvl="0">
              <a:lnSpc>
                <a:spcPct val="90000"/>
              </a:lnSpc>
              <a:buClr>
                <a:schemeClr val="dk1"/>
              </a:buClr>
              <a:buSzPct val="166386"/>
            </a:pPr>
            <a:endParaRPr lang="en-US" sz="2800" b="1" dirty="0" smtClean="0">
              <a:latin typeface="Times New Roman"/>
              <a:ea typeface="Times New Roman"/>
              <a:cs typeface="Times New Roman"/>
              <a:sym typeface="Times New Roman"/>
            </a:endParaRPr>
          </a:p>
          <a:p>
            <a:pPr lvl="0">
              <a:lnSpc>
                <a:spcPct val="90000"/>
              </a:lnSpc>
              <a:buClr>
                <a:schemeClr val="dk1"/>
              </a:buClr>
              <a:buSzPct val="166386"/>
              <a:buFont typeface="Arial" pitchFamily="34" charset="0"/>
              <a:buChar char="•"/>
            </a:pPr>
            <a:r>
              <a:rPr lang="en-US" sz="2800" b="1" dirty="0" smtClean="0">
                <a:latin typeface="Times New Roman"/>
                <a:ea typeface="Times New Roman"/>
                <a:cs typeface="Times New Roman"/>
                <a:sym typeface="Times New Roman"/>
              </a:rPr>
              <a:t>A MANUAL ON CLINICAL SURGERY - S </a:t>
            </a:r>
            <a:r>
              <a:rPr lang="en-US" sz="2800" b="1" dirty="0" smtClean="0">
                <a:latin typeface="Times New Roman"/>
                <a:ea typeface="Times New Roman"/>
                <a:cs typeface="Times New Roman"/>
                <a:sym typeface="Times New Roman"/>
              </a:rPr>
              <a:t>   DAS</a:t>
            </a:r>
          </a:p>
          <a:p>
            <a:pPr lvl="0">
              <a:lnSpc>
                <a:spcPct val="90000"/>
              </a:lnSpc>
              <a:buClr>
                <a:schemeClr val="dk1"/>
              </a:buClr>
              <a:buSzPct val="166386"/>
            </a:pPr>
            <a:endParaRPr lang="en-US" sz="2800" b="1" dirty="0" smtClean="0">
              <a:latin typeface="Times New Roman"/>
              <a:ea typeface="Times New Roman"/>
              <a:cs typeface="Times New Roman"/>
              <a:sym typeface="Times New Roman"/>
            </a:endParaRPr>
          </a:p>
          <a:p>
            <a:pPr lvl="0">
              <a:lnSpc>
                <a:spcPct val="90000"/>
              </a:lnSpc>
              <a:buClr>
                <a:schemeClr val="dk1"/>
              </a:buClr>
              <a:buSzPct val="166386"/>
              <a:buFont typeface="Arial" pitchFamily="34" charset="0"/>
              <a:buChar char="•"/>
            </a:pPr>
            <a:r>
              <a:rPr lang="en-US" sz="2800" b="1" dirty="0" smtClean="0">
                <a:latin typeface="Times New Roman"/>
                <a:ea typeface="Times New Roman"/>
                <a:cs typeface="Times New Roman"/>
                <a:sym typeface="Times New Roman"/>
              </a:rPr>
              <a:t>MANIPAL MANUAL OF SURGERY - K RAJGOPAL </a:t>
            </a:r>
            <a:r>
              <a:rPr lang="en-US" sz="2800" b="1" dirty="0" smtClean="0">
                <a:latin typeface="Times New Roman"/>
                <a:ea typeface="Times New Roman"/>
                <a:cs typeface="Times New Roman"/>
                <a:sym typeface="Times New Roman"/>
              </a:rPr>
              <a:t>SHENOY</a:t>
            </a:r>
          </a:p>
          <a:p>
            <a:pPr lvl="0">
              <a:lnSpc>
                <a:spcPct val="90000"/>
              </a:lnSpc>
              <a:buClr>
                <a:schemeClr val="dk1"/>
              </a:buClr>
              <a:buSzPct val="166386"/>
            </a:pPr>
            <a:endParaRPr lang="en-US" sz="2800" b="1" dirty="0" smtClean="0">
              <a:latin typeface="Times New Roman"/>
              <a:ea typeface="Times New Roman"/>
              <a:cs typeface="Times New Roman"/>
              <a:sym typeface="Times New Roman"/>
            </a:endParaRPr>
          </a:p>
          <a:p>
            <a:pPr lvl="0">
              <a:lnSpc>
                <a:spcPct val="90000"/>
              </a:lnSpc>
              <a:buClr>
                <a:schemeClr val="dk1"/>
              </a:buClr>
              <a:buSzPct val="166386"/>
              <a:buFont typeface="Arial" pitchFamily="34" charset="0"/>
              <a:buChar char="•"/>
            </a:pPr>
            <a:r>
              <a:rPr lang="en-US" sz="2800" b="1" dirty="0" smtClean="0">
                <a:latin typeface="Times New Roman"/>
                <a:ea typeface="Times New Roman"/>
                <a:cs typeface="Times New Roman"/>
                <a:sym typeface="Times New Roman"/>
              </a:rPr>
              <a:t>BAILEY AND LOVES SHORT PRACTICE OF SURGERY</a:t>
            </a:r>
            <a:endParaRPr lang="en-US" sz="2800" dirty="0" smtClean="0"/>
          </a:p>
        </p:txBody>
      </p:sp>
    </p:spTree>
    <p:extLst>
      <p:ext uri="{BB962C8B-B14F-4D97-AF65-F5344CB8AC3E}">
        <p14:creationId xmlns="" xmlns:p14="http://schemas.microsoft.com/office/powerpoint/2010/main" val="1546120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458200" cy="6248400"/>
          </a:xfrm>
        </p:spPr>
        <p:txBody>
          <a:bodyPr>
            <a:normAutofit fontScale="70000" lnSpcReduction="20000"/>
          </a:bodyPr>
          <a:lstStyle/>
          <a:p>
            <a:pPr>
              <a:buNone/>
            </a:pPr>
            <a:r>
              <a:rPr lang="en-US" sz="4200" b="1" i="1" dirty="0" smtClean="0">
                <a:solidFill>
                  <a:srgbClr val="FF0000"/>
                </a:solidFill>
              </a:rPr>
              <a:t>Causes of </a:t>
            </a:r>
            <a:r>
              <a:rPr lang="en-US" sz="4200" b="1" i="1" dirty="0" err="1" smtClean="0">
                <a:solidFill>
                  <a:srgbClr val="FF0000"/>
                </a:solidFill>
              </a:rPr>
              <a:t>haemorrhage</a:t>
            </a:r>
            <a:r>
              <a:rPr lang="en-US" sz="4200" b="1" i="1" dirty="0" smtClean="0">
                <a:solidFill>
                  <a:srgbClr val="FF0000"/>
                </a:solidFill>
              </a:rPr>
              <a:t>-</a:t>
            </a:r>
          </a:p>
          <a:p>
            <a:pPr>
              <a:buNone/>
            </a:pPr>
            <a:r>
              <a:rPr lang="en-US" dirty="0" smtClean="0"/>
              <a:t>      1. </a:t>
            </a:r>
            <a:r>
              <a:rPr lang="en-US" dirty="0" err="1" smtClean="0"/>
              <a:t>Trouma,road</a:t>
            </a:r>
            <a:r>
              <a:rPr lang="en-US" dirty="0" smtClean="0"/>
              <a:t> accident are major cause.</a:t>
            </a:r>
          </a:p>
          <a:p>
            <a:pPr>
              <a:buNone/>
              <a:tabLst>
                <a:tab pos="746125" algn="l"/>
              </a:tabLst>
            </a:pPr>
            <a:r>
              <a:rPr lang="en-US" dirty="0" smtClean="0"/>
              <a:t>      2. Medical diseases-</a:t>
            </a:r>
            <a:r>
              <a:rPr lang="en-US" dirty="0" err="1" smtClean="0"/>
              <a:t>Haemophilia</a:t>
            </a:r>
            <a:r>
              <a:rPr lang="en-US" dirty="0" smtClean="0"/>
              <a:t>, </a:t>
            </a:r>
            <a:r>
              <a:rPr lang="en-US" dirty="0" err="1" smtClean="0"/>
              <a:t>Chrismus</a:t>
            </a:r>
            <a:r>
              <a:rPr lang="en-US" dirty="0" smtClean="0"/>
              <a:t> disease, DIC,     </a:t>
            </a:r>
          </a:p>
          <a:p>
            <a:pPr>
              <a:buNone/>
              <a:tabLst>
                <a:tab pos="746125" algn="l"/>
              </a:tabLst>
            </a:pPr>
            <a:r>
              <a:rPr lang="en-US" dirty="0" smtClean="0"/>
              <a:t>          liver failure etc.</a:t>
            </a:r>
          </a:p>
          <a:p>
            <a:pPr>
              <a:buNone/>
            </a:pPr>
            <a:r>
              <a:rPr lang="en-US" dirty="0" smtClean="0"/>
              <a:t>      3. Diseases of body organ-Cancer,</a:t>
            </a:r>
          </a:p>
          <a:p>
            <a:pPr>
              <a:buNone/>
            </a:pPr>
            <a:r>
              <a:rPr lang="en-US" dirty="0" smtClean="0"/>
              <a:t>      4. During major surgery</a:t>
            </a:r>
          </a:p>
          <a:p>
            <a:pPr>
              <a:buNone/>
            </a:pPr>
            <a:endParaRPr lang="en-US" dirty="0" smtClean="0"/>
          </a:p>
          <a:p>
            <a:pPr>
              <a:buNone/>
            </a:pPr>
            <a:r>
              <a:rPr lang="en-US" sz="4200" b="1" i="1" dirty="0" err="1" smtClean="0">
                <a:solidFill>
                  <a:srgbClr val="FF0000"/>
                </a:solidFill>
              </a:rPr>
              <a:t>Pathophysiology</a:t>
            </a:r>
            <a:r>
              <a:rPr lang="en-US" sz="4200" b="1" i="1" dirty="0" smtClean="0">
                <a:solidFill>
                  <a:srgbClr val="FF0000"/>
                </a:solidFill>
              </a:rPr>
              <a:t> of </a:t>
            </a:r>
            <a:r>
              <a:rPr lang="en-US" sz="4200" b="1" i="1" dirty="0" err="1" smtClean="0">
                <a:solidFill>
                  <a:srgbClr val="FF0000"/>
                </a:solidFill>
              </a:rPr>
              <a:t>haemorrhagic</a:t>
            </a:r>
            <a:r>
              <a:rPr lang="en-US" sz="4200" b="1" i="1" dirty="0" smtClean="0">
                <a:solidFill>
                  <a:srgbClr val="FF0000"/>
                </a:solidFill>
              </a:rPr>
              <a:t> shock-</a:t>
            </a:r>
          </a:p>
          <a:p>
            <a:pPr algn="just">
              <a:buNone/>
            </a:pPr>
            <a:r>
              <a:rPr lang="en-US" dirty="0" smtClean="0"/>
              <a:t>          </a:t>
            </a:r>
          </a:p>
          <a:p>
            <a:pPr algn="just">
              <a:buNone/>
            </a:pPr>
            <a:r>
              <a:rPr lang="en-US" dirty="0" smtClean="0"/>
              <a:t>                 The evolution of </a:t>
            </a:r>
            <a:r>
              <a:rPr lang="en-US" dirty="0" err="1" smtClean="0"/>
              <a:t>haemorrhage</a:t>
            </a:r>
            <a:r>
              <a:rPr lang="en-US" dirty="0" smtClean="0"/>
              <a:t> and resulting shock    </a:t>
            </a:r>
          </a:p>
          <a:p>
            <a:pPr algn="just">
              <a:buNone/>
            </a:pPr>
            <a:r>
              <a:rPr lang="en-US" smtClean="0"/>
              <a:t>                  can </a:t>
            </a:r>
            <a:r>
              <a:rPr lang="en-US" dirty="0" smtClean="0"/>
              <a:t>be described in 4 stages.</a:t>
            </a:r>
          </a:p>
          <a:p>
            <a:pPr>
              <a:buNone/>
            </a:pPr>
            <a:endParaRPr lang="en-US" dirty="0" smtClean="0"/>
          </a:p>
          <a:p>
            <a:pPr algn="just">
              <a:buNone/>
            </a:pPr>
            <a:r>
              <a:rPr lang="en-US" dirty="0" smtClean="0">
                <a:solidFill>
                  <a:srgbClr val="FF0000"/>
                </a:solidFill>
              </a:rPr>
              <a:t>Stage 1</a:t>
            </a:r>
            <a:r>
              <a:rPr lang="en-US" dirty="0" smtClean="0"/>
              <a:t>.. when the blood loss is less than 15%(less than 750ml)Apart from a mild tachycardia and </a:t>
            </a:r>
            <a:r>
              <a:rPr lang="en-US" dirty="0" err="1" smtClean="0"/>
              <a:t>thirst,there</a:t>
            </a:r>
            <a:r>
              <a:rPr lang="en-US" dirty="0" smtClean="0"/>
              <a:t> is no other sign and </a:t>
            </a:r>
            <a:r>
              <a:rPr lang="en-US" dirty="0" err="1" smtClean="0"/>
              <a:t>symptom.The</a:t>
            </a:r>
            <a:r>
              <a:rPr lang="en-US" dirty="0" smtClean="0"/>
              <a:t> blood </a:t>
            </a:r>
            <a:r>
              <a:rPr lang="en-US" dirty="0" err="1" smtClean="0"/>
              <a:t>pressure,urine</a:t>
            </a:r>
            <a:r>
              <a:rPr lang="en-US" dirty="0" smtClean="0"/>
              <a:t> output and mental state are normal in this </a:t>
            </a:r>
            <a:r>
              <a:rPr lang="en-US" dirty="0" err="1" smtClean="0"/>
              <a:t>stage.This</a:t>
            </a:r>
            <a:r>
              <a:rPr lang="en-US" dirty="0" smtClean="0"/>
              <a:t> is possible due to the peripheral </a:t>
            </a:r>
            <a:r>
              <a:rPr lang="en-US" dirty="0" err="1" smtClean="0"/>
              <a:t>venoconstriction</a:t>
            </a:r>
            <a:r>
              <a:rPr lang="en-US" dirty="0" smtClean="0"/>
              <a:t>. </a:t>
            </a:r>
            <a:endParaRPr lang="en-US" dirty="0"/>
          </a:p>
        </p:txBody>
      </p:sp>
      <p:sp>
        <p:nvSpPr>
          <p:cNvPr id="4" name="Rectangle 3"/>
          <p:cNvSpPr/>
          <p:nvPr/>
        </p:nvSpPr>
        <p:spPr>
          <a:xfrm>
            <a:off x="125413" y="3907979"/>
            <a:ext cx="2286000" cy="584775"/>
          </a:xfrm>
          <a:prstGeom prst="rect">
            <a:avLst/>
          </a:prstGeom>
        </p:spPr>
        <p:txBody>
          <a:bodyPr>
            <a:spAutoFit/>
          </a:bodyPr>
          <a:lstStyle/>
          <a:p>
            <a:r>
              <a:rPr lang="en-US" sz="3200" dirty="0" smtClean="0">
                <a:solidFill>
                  <a:prstClr val="black"/>
                </a:solidFill>
              </a:rPr>
              <a:t>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